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7" r:id="rId3"/>
    <p:sldId id="263" r:id="rId4"/>
    <p:sldId id="264" r:id="rId5"/>
    <p:sldId id="258" r:id="rId6"/>
    <p:sldId id="259" r:id="rId7"/>
    <p:sldId id="260" r:id="rId8"/>
    <p:sldId id="261" r:id="rId9"/>
    <p:sldId id="262" r:id="rId10"/>
    <p:sldId id="265" r:id="rId11"/>
    <p:sldId id="268" r:id="rId12"/>
    <p:sldId id="269" r:id="rId13"/>
    <p:sldId id="266" r:id="rId14"/>
    <p:sldId id="267"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4AB9B-D204-404C-8679-6146B0EA9D06}" type="datetimeFigureOut">
              <a:rPr lang="ru-RU" smtClean="0"/>
              <a:pPr/>
              <a:t>03.11.2015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31C0C-139F-4C6E-95F5-24E87CA84FB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8231C0C-139F-4C6E-95F5-24E87CA84FBF}"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EE28A4-D014-47B6-9BAC-5AB2074EF1C4}" type="datetimeFigureOut">
              <a:rPr lang="ru-RU" smtClean="0"/>
              <a:pPr/>
              <a:t>03.11.2015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9D6AFE-D288-4B09-9B59-F1DE005D372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E28A4-D014-47B6-9BAC-5AB2074EF1C4}" type="datetimeFigureOut">
              <a:rPr lang="ru-RU" smtClean="0"/>
              <a:pPr/>
              <a:t>03.11.2015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D6AFE-D288-4B09-9B59-F1DE005D372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rgvs.ru/city/dmitrov" TargetMode="External"/><Relationship Id="rId13" Type="http://schemas.openxmlformats.org/officeDocument/2006/relationships/hyperlink" Target="http://srgvs.ru/city/naro-fominsk" TargetMode="External"/><Relationship Id="rId18" Type="http://schemas.openxmlformats.org/officeDocument/2006/relationships/hyperlink" Target="http://srgvs.ru/city/vladikavkaz" TargetMode="External"/><Relationship Id="rId26" Type="http://schemas.openxmlformats.org/officeDocument/2006/relationships/hyperlink" Target="http://srgvs.ru/city/pskov" TargetMode="External"/><Relationship Id="rId39" Type="http://schemas.openxmlformats.org/officeDocument/2006/relationships/hyperlink" Target="http://srgvs.ru/city/petropavlovsk-kamchatskiy" TargetMode="External"/><Relationship Id="rId3" Type="http://schemas.openxmlformats.org/officeDocument/2006/relationships/hyperlink" Target="http://srgvs.ru/city/anapa" TargetMode="External"/><Relationship Id="rId21" Type="http://schemas.openxmlformats.org/officeDocument/2006/relationships/hyperlink" Target="http://srgvs.ru/city/kovrov" TargetMode="External"/><Relationship Id="rId34" Type="http://schemas.openxmlformats.org/officeDocument/2006/relationships/hyperlink" Target="http://srgvs.ru/city/elnya" TargetMode="External"/><Relationship Id="rId42" Type="http://schemas.openxmlformats.org/officeDocument/2006/relationships/hyperlink" Target="http://srgvs.ru/city/tuapse" TargetMode="External"/><Relationship Id="rId7" Type="http://schemas.openxmlformats.org/officeDocument/2006/relationships/hyperlink" Target="http://srgvs.ru/city/voronezh" TargetMode="External"/><Relationship Id="rId12" Type="http://schemas.openxmlformats.org/officeDocument/2006/relationships/hyperlink" Target="http://srgvs.ru/city/maloyaroslavec" TargetMode="External"/><Relationship Id="rId17" Type="http://schemas.openxmlformats.org/officeDocument/2006/relationships/hyperlink" Target="http://srgvs.ru/city/habarovsk" TargetMode="External"/><Relationship Id="rId25" Type="http://schemas.openxmlformats.org/officeDocument/2006/relationships/hyperlink" Target="http://srgvs.ru/city/orel" TargetMode="External"/><Relationship Id="rId33" Type="http://schemas.openxmlformats.org/officeDocument/2006/relationships/hyperlink" Target="http://srgvs.ru/city/vyazma" TargetMode="External"/><Relationship Id="rId38" Type="http://schemas.openxmlformats.org/officeDocument/2006/relationships/hyperlink" Target="http://srgvs.ru/city/nalchik" TargetMode="External"/><Relationship Id="rId2" Type="http://schemas.openxmlformats.org/officeDocument/2006/relationships/image" Target="../media/image15.jpeg"/><Relationship Id="rId16" Type="http://schemas.openxmlformats.org/officeDocument/2006/relationships/hyperlink" Target="http://srgvs.ru/city/tver" TargetMode="External"/><Relationship Id="rId20" Type="http://schemas.openxmlformats.org/officeDocument/2006/relationships/hyperlink" Target="http://srgvs.ru/city/elec" TargetMode="External"/><Relationship Id="rId29" Type="http://schemas.openxmlformats.org/officeDocument/2006/relationships/hyperlink" Target="http://srgvs.ru/city/belgorod" TargetMode="External"/><Relationship Id="rId41" Type="http://schemas.openxmlformats.org/officeDocument/2006/relationships/hyperlink" Target="http://srgvs.ru/city/taganrog" TargetMode="External"/><Relationship Id="rId1" Type="http://schemas.openxmlformats.org/officeDocument/2006/relationships/slideLayout" Target="../slideLayouts/slideLayout1.xml"/><Relationship Id="rId6" Type="http://schemas.openxmlformats.org/officeDocument/2006/relationships/hyperlink" Target="http://srgvs.ru/city/vladivostok" TargetMode="External"/><Relationship Id="rId11" Type="http://schemas.openxmlformats.org/officeDocument/2006/relationships/hyperlink" Target="http://srgvs.ru/city/lomonosov" TargetMode="External"/><Relationship Id="rId24" Type="http://schemas.openxmlformats.org/officeDocument/2006/relationships/hyperlink" Target="http://srgvs.ru/city/mozhaysk" TargetMode="External"/><Relationship Id="rId32" Type="http://schemas.openxmlformats.org/officeDocument/2006/relationships/hyperlink" Target="http://srgvs.ru/city/volokolamsk" TargetMode="External"/><Relationship Id="rId37" Type="http://schemas.openxmlformats.org/officeDocument/2006/relationships/hyperlink" Target="http://srgvs.ru/city/malgobek" TargetMode="External"/><Relationship Id="rId40" Type="http://schemas.openxmlformats.org/officeDocument/2006/relationships/hyperlink" Target="http://srgvs.ru/city/rzhev" TargetMode="External"/><Relationship Id="rId5" Type="http://schemas.openxmlformats.org/officeDocument/2006/relationships/hyperlink" Target="http://srgvs.ru/city/bryansk" TargetMode="External"/><Relationship Id="rId15" Type="http://schemas.openxmlformats.org/officeDocument/2006/relationships/hyperlink" Target="http://srgvs.ru/city/rostov-na-donu" TargetMode="External"/><Relationship Id="rId23" Type="http://schemas.openxmlformats.org/officeDocument/2006/relationships/hyperlink" Target="http://srgvs.ru/city/luga" TargetMode="External"/><Relationship Id="rId28" Type="http://schemas.openxmlformats.org/officeDocument/2006/relationships/hyperlink" Target="http://srgvs.ru/city/tihvin" TargetMode="External"/><Relationship Id="rId36" Type="http://schemas.openxmlformats.org/officeDocument/2006/relationships/hyperlink" Target="http://srgvs.ru/city/kursk" TargetMode="External"/><Relationship Id="rId10" Type="http://schemas.openxmlformats.org/officeDocument/2006/relationships/hyperlink" Target="http://srgvs.ru/city/kolpino" TargetMode="External"/><Relationship Id="rId19" Type="http://schemas.openxmlformats.org/officeDocument/2006/relationships/hyperlink" Target="http://srgvs.ru/city/vyborg" TargetMode="External"/><Relationship Id="rId31" Type="http://schemas.openxmlformats.org/officeDocument/2006/relationships/hyperlink" Target="http://srgvs.ru/city/velikiy-novgorod" TargetMode="External"/><Relationship Id="rId4" Type="http://schemas.openxmlformats.org/officeDocument/2006/relationships/hyperlink" Target="http://srgvs.ru/city/arhangelsk" TargetMode="External"/><Relationship Id="rId9" Type="http://schemas.openxmlformats.org/officeDocument/2006/relationships/hyperlink" Target="http://srgvs.ru/city/kalach-na-donu" TargetMode="External"/><Relationship Id="rId14" Type="http://schemas.openxmlformats.org/officeDocument/2006/relationships/hyperlink" Target="http://srgvs.ru/city/polyarnyy" TargetMode="External"/><Relationship Id="rId22" Type="http://schemas.openxmlformats.org/officeDocument/2006/relationships/hyperlink" Target="http://srgvs.ru/city/kronshtadt" TargetMode="External"/><Relationship Id="rId27" Type="http://schemas.openxmlformats.org/officeDocument/2006/relationships/hyperlink" Target="http://srgvs.ru/city/staryy-oskol" TargetMode="External"/><Relationship Id="rId30" Type="http://schemas.openxmlformats.org/officeDocument/2006/relationships/hyperlink" Target="http://srgvs.ru/city/velikie-luki" TargetMode="External"/><Relationship Id="rId35" Type="http://schemas.openxmlformats.org/officeDocument/2006/relationships/hyperlink" Target="http://srgvs.ru/city/kozelsk" TargetMode="External"/><Relationship Id="rId43"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im1-tub-ru.yandex.net/i?id=ec10741f56b6b71ecf394b82f450e439&amp;n=33&amp;h=190&amp;w=2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im1-tub-ru.yandex.net/i?id=ec10741f56b6b71ecf394b82f450e439&amp;n=33&amp;h=190&amp;w=2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descr="55f9f284146fb.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771800" y="6165304"/>
            <a:ext cx="6048672" cy="646331"/>
          </a:xfrm>
          <a:prstGeom prst="rect">
            <a:avLst/>
          </a:prstGeom>
          <a:noFill/>
        </p:spPr>
        <p:txBody>
          <a:bodyPr wrap="square" rtlCol="0">
            <a:spAutoFit/>
          </a:bodyPr>
          <a:lstStyle/>
          <a:p>
            <a:r>
              <a:rPr lang="ru-RU" dirty="0" smtClean="0"/>
              <a:t>Презентацию подготовила Майер Екатерина Геннадьевна, </a:t>
            </a:r>
          </a:p>
          <a:p>
            <a:r>
              <a:rPr lang="ru-RU" smtClean="0"/>
              <a:t>учитель </a:t>
            </a:r>
            <a:r>
              <a:rPr lang="ru-RU" dirty="0" smtClean="0"/>
              <a:t>начальных классов МБОУ </a:t>
            </a:r>
            <a:r>
              <a:rPr lang="ru-RU" dirty="0" err="1" smtClean="0"/>
              <a:t>Долматовская</a:t>
            </a:r>
            <a:r>
              <a:rPr lang="ru-RU" dirty="0" smtClean="0"/>
              <a:t> ООШ №16</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5904656" cy="984885"/>
          </a:xfrm>
          <a:prstGeom prst="rect">
            <a:avLst/>
          </a:prstGeom>
          <a:noFill/>
        </p:spPr>
        <p:txBody>
          <a:bodyPr wrap="square" rtlCol="0">
            <a:spAutoFit/>
          </a:bodyPr>
          <a:lstStyle/>
          <a:p>
            <a:pPr algn="ctr"/>
            <a:r>
              <a:rPr lang="ru-RU" dirty="0"/>
              <a:t> </a:t>
            </a:r>
            <a:r>
              <a:rPr lang="ru-RU" sz="4000" b="1" dirty="0">
                <a:solidFill>
                  <a:srgbClr val="FF0000"/>
                </a:solidFill>
              </a:rPr>
              <a:t>Керчь – город- герой</a:t>
            </a:r>
            <a:endParaRPr lang="ru-RU" sz="4000" dirty="0">
              <a:solidFill>
                <a:srgbClr val="FF0000"/>
              </a:solidFill>
            </a:endParaRPr>
          </a:p>
          <a:p>
            <a:r>
              <a:rPr lang="ru-RU" dirty="0"/>
              <a:t> </a:t>
            </a:r>
          </a:p>
        </p:txBody>
      </p:sp>
      <p:sp>
        <p:nvSpPr>
          <p:cNvPr id="4" name="TextBox 3"/>
          <p:cNvSpPr txBox="1"/>
          <p:nvPr/>
        </p:nvSpPr>
        <p:spPr>
          <a:xfrm>
            <a:off x="3995936" y="692696"/>
            <a:ext cx="5148064" cy="3416320"/>
          </a:xfrm>
          <a:prstGeom prst="rect">
            <a:avLst/>
          </a:prstGeom>
          <a:noFill/>
        </p:spPr>
        <p:txBody>
          <a:bodyPr wrap="square" rtlCol="0">
            <a:spAutoFit/>
          </a:bodyPr>
          <a:lstStyle/>
          <a:p>
            <a:r>
              <a:rPr lang="ru-RU" dirty="0"/>
              <a:t>Керчь – крупный украинский порт на берегу Керченского пролива в Черном море, город металлургов, кораблей и рыбаков. 16 ноября 1941 года город был захвачен фашистами, 30 декабря 1941 г. в ходе </a:t>
            </a:r>
            <a:r>
              <a:rPr lang="ru-RU" dirty="0" err="1"/>
              <a:t>Керченско-Феодосийской</a:t>
            </a:r>
            <a:r>
              <a:rPr lang="ru-RU" dirty="0"/>
              <a:t> операции освобожден, но 19 мая 1942 г. после упорных боев вновь был оставлен советскими войсками. Активную борьбу с немецко-фашистскими захватчиками вели подпольщики и партизаны. Легендарной страницей в историю Великой Отечественной войны вошла 5-месячная оборона </a:t>
            </a:r>
            <a:r>
              <a:rPr lang="ru-RU" dirty="0" err="1"/>
              <a:t>Аджимушкайских</a:t>
            </a:r>
            <a:r>
              <a:rPr lang="ru-RU" dirty="0"/>
              <a:t> каменоломен</a:t>
            </a:r>
            <a:r>
              <a:rPr lang="ru-RU" dirty="0" smtClean="0"/>
              <a:t>.</a:t>
            </a:r>
            <a:endParaRPr lang="ru-RU" dirty="0"/>
          </a:p>
        </p:txBody>
      </p:sp>
      <p:sp>
        <p:nvSpPr>
          <p:cNvPr id="5" name="TextBox 4"/>
          <p:cNvSpPr txBox="1"/>
          <p:nvPr/>
        </p:nvSpPr>
        <p:spPr>
          <a:xfrm>
            <a:off x="251520" y="4005064"/>
            <a:ext cx="8892480" cy="2862322"/>
          </a:xfrm>
          <a:prstGeom prst="rect">
            <a:avLst/>
          </a:prstGeom>
          <a:noFill/>
        </p:spPr>
        <p:txBody>
          <a:bodyPr wrap="square" rtlCol="0">
            <a:spAutoFit/>
          </a:bodyPr>
          <a:lstStyle/>
          <a:p>
            <a:r>
              <a:rPr lang="ru-RU" dirty="0" smtClean="0"/>
              <a:t> Неувядаемой славой покрыли себя защитники </a:t>
            </a:r>
            <a:r>
              <a:rPr lang="ru-RU" dirty="0" err="1" smtClean="0"/>
              <a:t>Эльтигена</a:t>
            </a:r>
            <a:r>
              <a:rPr lang="ru-RU" dirty="0" smtClean="0"/>
              <a:t>, вошедшего в историю под названием «Огненной земли». 36 дней и ночей бушевал здесь огненный смерч. Десантники вели неравный бой с фашистами, проявив изумительную отвагу, стойкость и массовый героизм. Высадка десанта 18-й армии в районе </a:t>
            </a:r>
            <a:r>
              <a:rPr lang="ru-RU" dirty="0" err="1" smtClean="0"/>
              <a:t>Эльтигена</a:t>
            </a:r>
            <a:r>
              <a:rPr lang="ru-RU" dirty="0" smtClean="0"/>
              <a:t> отвлекла значительные силы противника и содействовала успеху 56-й армии, войска которой захватили важный плацдарм северо-восточнее Керчи.</a:t>
            </a:r>
          </a:p>
          <a:p>
            <a:r>
              <a:rPr lang="ru-RU" dirty="0" smtClean="0"/>
              <a:t>      В ходе боев за освобождение Кавказа и Крыма 11 апреля 1944 года город Керчь был освобожден воинами Отдельной Приморской армии и Черноморского флота. На горе Митридат поднялось победное знамя.</a:t>
            </a:r>
          </a:p>
          <a:p>
            <a:r>
              <a:rPr lang="ru-RU" dirty="0" smtClean="0"/>
              <a:t>     14 сентября 1973 г. Керчи присвоено звание «Город-герой».</a:t>
            </a:r>
            <a:endParaRPr lang="ru-RU" dirty="0"/>
          </a:p>
        </p:txBody>
      </p:sp>
      <p:pic>
        <p:nvPicPr>
          <p:cNvPr id="28676" name="Picture 4" descr="Керчь - Места Украина Miroved"/>
          <p:cNvPicPr>
            <a:picLocks noChangeAspect="1" noChangeArrowheads="1"/>
          </p:cNvPicPr>
          <p:nvPr/>
        </p:nvPicPr>
        <p:blipFill>
          <a:blip r:embed="rId2" cstate="print"/>
          <a:srcRect/>
          <a:stretch>
            <a:fillRect/>
          </a:stretch>
        </p:blipFill>
        <p:spPr bwMode="auto">
          <a:xfrm>
            <a:off x="179512" y="1124744"/>
            <a:ext cx="3802147" cy="25202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0"/>
            <a:ext cx="8352928" cy="707886"/>
          </a:xfrm>
          <a:prstGeom prst="rect">
            <a:avLst/>
          </a:prstGeom>
          <a:noFill/>
        </p:spPr>
        <p:txBody>
          <a:bodyPr wrap="square" rtlCol="0">
            <a:spAutoFit/>
          </a:bodyPr>
          <a:lstStyle/>
          <a:p>
            <a:pPr algn="ctr"/>
            <a:r>
              <a:rPr lang="ru-RU" sz="4000" b="1" dirty="0">
                <a:solidFill>
                  <a:srgbClr val="FF0000"/>
                </a:solidFill>
              </a:rPr>
              <a:t>Мурманск – город- герой</a:t>
            </a:r>
            <a:endParaRPr lang="ru-RU" sz="4000" dirty="0">
              <a:solidFill>
                <a:srgbClr val="FF0000"/>
              </a:solidFill>
            </a:endParaRPr>
          </a:p>
        </p:txBody>
      </p:sp>
      <p:pic>
        <p:nvPicPr>
          <p:cNvPr id="25602" name="Picture 2" descr="http://74322s001.edusite.ru/images/p473_murmansk.jpg"/>
          <p:cNvPicPr>
            <a:picLocks noChangeAspect="1" noChangeArrowheads="1"/>
          </p:cNvPicPr>
          <p:nvPr/>
        </p:nvPicPr>
        <p:blipFill>
          <a:blip r:embed="rId2" cstate="print"/>
          <a:srcRect/>
          <a:stretch>
            <a:fillRect/>
          </a:stretch>
        </p:blipFill>
        <p:spPr bwMode="auto">
          <a:xfrm>
            <a:off x="104013" y="908721"/>
            <a:ext cx="3848426" cy="2664296"/>
          </a:xfrm>
          <a:prstGeom prst="rect">
            <a:avLst/>
          </a:prstGeom>
          <a:noFill/>
        </p:spPr>
      </p:pic>
      <p:sp>
        <p:nvSpPr>
          <p:cNvPr id="4" name="TextBox 3"/>
          <p:cNvSpPr txBox="1"/>
          <p:nvPr/>
        </p:nvSpPr>
        <p:spPr>
          <a:xfrm>
            <a:off x="4067944" y="548680"/>
            <a:ext cx="5076056" cy="3693319"/>
          </a:xfrm>
          <a:prstGeom prst="rect">
            <a:avLst/>
          </a:prstGeom>
          <a:noFill/>
        </p:spPr>
        <p:txBody>
          <a:bodyPr wrap="square" rtlCol="0">
            <a:spAutoFit/>
          </a:bodyPr>
          <a:lstStyle/>
          <a:p>
            <a:r>
              <a:rPr lang="ru-RU" dirty="0"/>
              <a:t>Мурманск в советские времена являлся крупной военной базой для отечественного флота. В начале войны в 1941 г. фашисты подвергли массированным бомбовым ударам погранзаставы, базы военного флота и населенные пункты, расположенные на Кольском полуострове. С самых первых дней войны Мурманск, сразу стал фронтовым населенным пунктом и портом. Рабочие Мурманска дружно поднялись на борьбу с фашистскими оккупантами. Сотни тысяч добровольцев явились в военкоматы, чтобы добровольно отправиться в ряды действующей армии</a:t>
            </a:r>
            <a:r>
              <a:rPr lang="ru-RU" dirty="0" smtClean="0"/>
              <a:t>.</a:t>
            </a:r>
            <a:endParaRPr lang="ru-RU" dirty="0"/>
          </a:p>
        </p:txBody>
      </p:sp>
      <p:sp>
        <p:nvSpPr>
          <p:cNvPr id="5" name="TextBox 4"/>
          <p:cNvSpPr txBox="1"/>
          <p:nvPr/>
        </p:nvSpPr>
        <p:spPr>
          <a:xfrm>
            <a:off x="179512" y="4149080"/>
            <a:ext cx="8964488" cy="2585323"/>
          </a:xfrm>
          <a:prstGeom prst="rect">
            <a:avLst/>
          </a:prstGeom>
          <a:noFill/>
        </p:spPr>
        <p:txBody>
          <a:bodyPr wrap="square" rtlCol="0">
            <a:spAutoFit/>
          </a:bodyPr>
          <a:lstStyle/>
          <a:p>
            <a:r>
              <a:rPr lang="ru-RU" dirty="0" smtClean="0"/>
              <a:t> Город не сдавался и держался стойко. Бойцы держали оборону в окопах на подступах к городу, рабочие старались изготовить как можно больше боеприпасов. Общими усилиями жители Мурманска собрали около 60 млн. рублей, которые пошли на нужды армии. </a:t>
            </a:r>
            <a:r>
              <a:rPr lang="ru-RU" u="sng" dirty="0" smtClean="0"/>
              <a:t>Порт стал для гитлеровских захватчиков </a:t>
            </a:r>
            <a:r>
              <a:rPr lang="ru-RU" u="sng" dirty="0" err="1" smtClean="0"/>
              <a:t>непокоряемой</a:t>
            </a:r>
            <a:r>
              <a:rPr lang="ru-RU" u="sng" dirty="0" smtClean="0"/>
              <a:t> </a:t>
            </a:r>
            <a:r>
              <a:rPr lang="ru-RU" u="sng" dirty="0" err="1" smtClean="0"/>
              <a:t>крепостью.</a:t>
            </a:r>
            <a:r>
              <a:rPr lang="ru-RU" dirty="0" err="1" smtClean="0"/>
              <a:t>Немецкий</a:t>
            </a:r>
            <a:r>
              <a:rPr lang="ru-RU" dirty="0" smtClean="0"/>
              <a:t> флот старался блокировать выход советских транспортных судов с моря, но моряки проявляли массовый героизм и мужество, снова и снова выходя в море, чтобы доставить на фронт необходимое продовольствие, боевую технику и боеприпасы. Город Мурманск стоял насмерть в воротах северного советско-германского фронта.</a:t>
            </a:r>
          </a:p>
          <a:p>
            <a:r>
              <a:rPr lang="ru-RU" dirty="0" smtClean="0"/>
              <a:t>       6 мая 1985 г. Мурманску присвоено звание «Город-герой».</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0"/>
            <a:ext cx="5256584" cy="707886"/>
          </a:xfrm>
          <a:prstGeom prst="rect">
            <a:avLst/>
          </a:prstGeom>
          <a:noFill/>
        </p:spPr>
        <p:txBody>
          <a:bodyPr wrap="square" rtlCol="0">
            <a:spAutoFit/>
          </a:bodyPr>
          <a:lstStyle/>
          <a:p>
            <a:pPr algn="ctr"/>
            <a:r>
              <a:rPr lang="ru-RU" sz="4000" b="1" dirty="0">
                <a:solidFill>
                  <a:srgbClr val="FF0000"/>
                </a:solidFill>
              </a:rPr>
              <a:t>Киев – город- герой</a:t>
            </a:r>
            <a:r>
              <a:rPr lang="ru-RU" b="1" dirty="0"/>
              <a:t> </a:t>
            </a:r>
            <a:endParaRPr lang="ru-RU" dirty="0"/>
          </a:p>
        </p:txBody>
      </p:sp>
      <p:sp>
        <p:nvSpPr>
          <p:cNvPr id="4" name="TextBox 3"/>
          <p:cNvSpPr txBox="1"/>
          <p:nvPr/>
        </p:nvSpPr>
        <p:spPr>
          <a:xfrm>
            <a:off x="3635896" y="620688"/>
            <a:ext cx="5508104" cy="2585323"/>
          </a:xfrm>
          <a:prstGeom prst="rect">
            <a:avLst/>
          </a:prstGeom>
          <a:noFill/>
        </p:spPr>
        <p:txBody>
          <a:bodyPr wrap="square" rtlCol="0">
            <a:spAutoFit/>
          </a:bodyPr>
          <a:lstStyle/>
          <a:p>
            <a:r>
              <a:rPr lang="ru-RU" b="1" dirty="0"/>
              <a:t> </a:t>
            </a:r>
            <a:r>
              <a:rPr lang="ru-RU" dirty="0"/>
              <a:t>В столицу Украины Киев война пришла с рассветом 22 июня 1941 года. На город были обрушены первые вражеские бомбы. Враг пытался захватить город стремительно, однако сопротивление воинов Юго-Западного фронта не смог преодолеть. Ожесточенные и упорные бои с превосходящим по силе противником продолжались 72 дня. Фашистское командование в конце августа направило в обход Киева, на юг, сильную танковую группу. </a:t>
            </a:r>
          </a:p>
        </p:txBody>
      </p:sp>
      <p:sp>
        <p:nvSpPr>
          <p:cNvPr id="5" name="TextBox 4"/>
          <p:cNvSpPr txBox="1"/>
          <p:nvPr/>
        </p:nvSpPr>
        <p:spPr>
          <a:xfrm>
            <a:off x="179512" y="3212976"/>
            <a:ext cx="8964488" cy="3139321"/>
          </a:xfrm>
          <a:prstGeom prst="rect">
            <a:avLst/>
          </a:prstGeom>
          <a:noFill/>
        </p:spPr>
        <p:txBody>
          <a:bodyPr wrap="square" rtlCol="0">
            <a:spAutoFit/>
          </a:bodyPr>
          <a:lstStyle/>
          <a:p>
            <a:r>
              <a:rPr lang="ru-RU" dirty="0" smtClean="0"/>
              <a:t>19 сентября из-за возникшей угрозы окружения наших войск Киев по приказу Ставки оставили. Борьба с врагом в условиях оккупации не прекращалась, каждый день был отмечен подвигами патриотов. В городе и в окрестностях его действовали тысячи подпольщиков и партизан.</a:t>
            </a:r>
          </a:p>
          <a:p>
            <a:r>
              <a:rPr lang="ru-RU" dirty="0" smtClean="0"/>
              <a:t>      3 ноября 1943 года в ходе масштабного наступления советские войска 1-ого Украинского фронта провели наступательную операцию. В освобождении Киева и битве за Днепр советские войска и способствовавшие их наступлению подпольщики и партизаны Украины проявили мужество, стойкость, отвагу и героизм. В боях за освобождение Киева вместе с советскими войсками сражалась и 1-ая чехословацкая отдельная бригада. 6 ноября 1943 года над столицей Украины взвилось красное знамя.</a:t>
            </a:r>
          </a:p>
          <a:p>
            <a:r>
              <a:rPr lang="ru-RU" dirty="0" smtClean="0"/>
              <a:t>       8 мая 1965 г. Киеву присвоено звание «Город-герой».</a:t>
            </a:r>
            <a:endParaRPr lang="ru-RU" dirty="0"/>
          </a:p>
        </p:txBody>
      </p:sp>
      <p:pic>
        <p:nvPicPr>
          <p:cNvPr id="24580" name="Picture 4" descr="Сценарий игровой программы &quot;Дорогою славы&quot; Pandia.org"/>
          <p:cNvPicPr>
            <a:picLocks noChangeAspect="1" noChangeArrowheads="1"/>
          </p:cNvPicPr>
          <p:nvPr/>
        </p:nvPicPr>
        <p:blipFill>
          <a:blip r:embed="rId2" cstate="print"/>
          <a:srcRect/>
          <a:stretch>
            <a:fillRect/>
          </a:stretch>
        </p:blipFill>
        <p:spPr bwMode="auto">
          <a:xfrm>
            <a:off x="179512" y="692697"/>
            <a:ext cx="3456384" cy="246267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352928" cy="707886"/>
          </a:xfrm>
          <a:prstGeom prst="rect">
            <a:avLst/>
          </a:prstGeom>
          <a:noFill/>
        </p:spPr>
        <p:txBody>
          <a:bodyPr wrap="square" rtlCol="0">
            <a:spAutoFit/>
          </a:bodyPr>
          <a:lstStyle/>
          <a:p>
            <a:pPr algn="ctr"/>
            <a:r>
              <a:rPr lang="ru-RU" sz="4000" b="1" dirty="0">
                <a:solidFill>
                  <a:srgbClr val="FF0000"/>
                </a:solidFill>
              </a:rPr>
              <a:t>Новороссийск – город- герой</a:t>
            </a:r>
            <a:endParaRPr lang="ru-RU" sz="4000" dirty="0">
              <a:solidFill>
                <a:srgbClr val="FF0000"/>
              </a:solidFill>
            </a:endParaRPr>
          </a:p>
        </p:txBody>
      </p:sp>
      <p:pic>
        <p:nvPicPr>
          <p:cNvPr id="27650" name="Picture 2" descr="http://74322s001.edusite.ru/images/p473_novorossiysk1.jpg"/>
          <p:cNvPicPr>
            <a:picLocks noChangeAspect="1" noChangeArrowheads="1"/>
          </p:cNvPicPr>
          <p:nvPr/>
        </p:nvPicPr>
        <p:blipFill>
          <a:blip r:embed="rId2" cstate="print"/>
          <a:srcRect/>
          <a:stretch>
            <a:fillRect/>
          </a:stretch>
        </p:blipFill>
        <p:spPr bwMode="auto">
          <a:xfrm>
            <a:off x="179512" y="764704"/>
            <a:ext cx="3463892" cy="2088232"/>
          </a:xfrm>
          <a:prstGeom prst="rect">
            <a:avLst/>
          </a:prstGeom>
          <a:noFill/>
        </p:spPr>
      </p:pic>
      <p:sp>
        <p:nvSpPr>
          <p:cNvPr id="4" name="TextBox 3"/>
          <p:cNvSpPr txBox="1"/>
          <p:nvPr/>
        </p:nvSpPr>
        <p:spPr>
          <a:xfrm>
            <a:off x="3779912" y="692696"/>
            <a:ext cx="5364088" cy="2585323"/>
          </a:xfrm>
          <a:prstGeom prst="rect">
            <a:avLst/>
          </a:prstGeom>
          <a:noFill/>
        </p:spPr>
        <p:txBody>
          <a:bodyPr wrap="square" rtlCol="0">
            <a:spAutoFit/>
          </a:bodyPr>
          <a:lstStyle/>
          <a:p>
            <a:r>
              <a:rPr lang="ru-RU" dirty="0"/>
              <a:t>Во время Великой Отечественной войны Новороссийск являлся важной базой Черноморского флота. В ноябре 1941 г. сюда был переведён основной состав его штаба. В 1941-1942 гг. через Новороссийск снабжался осажденный Севастополь.  </a:t>
            </a:r>
            <a:r>
              <a:rPr lang="ru-RU" dirty="0" smtClean="0"/>
              <a:t> 19 августа 1942 года начались бои за Новороссийск. </a:t>
            </a:r>
            <a:r>
              <a:rPr lang="ru-RU" u="sng" dirty="0" smtClean="0"/>
              <a:t>Они продолжались 393 дня</a:t>
            </a:r>
            <a:r>
              <a:rPr lang="ru-RU" dirty="0" smtClean="0"/>
              <a:t>. Дольше оборону держал только героический Ленинград. </a:t>
            </a:r>
            <a:r>
              <a:rPr lang="ru-RU" dirty="0"/>
              <a:t> </a:t>
            </a:r>
          </a:p>
          <a:p>
            <a:r>
              <a:rPr lang="ru-RU" dirty="0"/>
              <a:t>   </a:t>
            </a:r>
          </a:p>
        </p:txBody>
      </p:sp>
      <p:sp>
        <p:nvSpPr>
          <p:cNvPr id="5" name="TextBox 4"/>
          <p:cNvSpPr txBox="1"/>
          <p:nvPr/>
        </p:nvSpPr>
        <p:spPr>
          <a:xfrm>
            <a:off x="179512" y="2852936"/>
            <a:ext cx="8964488" cy="3970318"/>
          </a:xfrm>
          <a:prstGeom prst="rect">
            <a:avLst/>
          </a:prstGeom>
          <a:noFill/>
        </p:spPr>
        <p:txBody>
          <a:bodyPr wrap="square" rtlCol="0">
            <a:spAutoFit/>
          </a:bodyPr>
          <a:lstStyle/>
          <a:p>
            <a:r>
              <a:rPr lang="ru-RU" dirty="0" smtClean="0"/>
              <a:t>       Оборонявшие город 47-я армия, моряки Черноморского флота и Азовской военной флотилии закрепились в юго-восточной части Новороссийска и сорвали план противника прорваться в Закавказье по Черноморскому побережью. В начале сентября 1942 г. немецко-фашистские войска захватили большую часть города. В оккупированной части действовала подпольная организация.  Патриоты уничтожали оккупантов, совершали диверсии, собирали сведения о противнике и передавали их советскому командованию; на основе этих данных советская артиллерия наносила удары по штабам и другим объектам противника.  За время оккупации Новороссийска около 7 тысяч человек было замучено в застенках гестапо.</a:t>
            </a:r>
          </a:p>
          <a:p>
            <a:r>
              <a:rPr lang="ru-RU" dirty="0" smtClean="0"/>
              <a:t>      В ночь на 4 февраля 1943 г. в южном Новороссийске, в районе </a:t>
            </a:r>
            <a:r>
              <a:rPr lang="ru-RU" dirty="0" err="1" smtClean="0"/>
              <a:t>Станички</a:t>
            </a:r>
            <a:r>
              <a:rPr lang="ru-RU" dirty="0" smtClean="0"/>
              <a:t>, был высажен морской десант, который захватил плацдарм и удерживал его до полного освобождения города советскими войсками 16 сентября 1943 года.</a:t>
            </a:r>
          </a:p>
          <a:p>
            <a:r>
              <a:rPr lang="ru-RU" dirty="0" smtClean="0"/>
              <a:t>     14 сентября 1973 г. Новороссийску присвоено звание «Город-герой».</a:t>
            </a:r>
          </a:p>
          <a:p>
            <a:r>
              <a:rPr lang="ru-RU" dirty="0" smtClean="0"/>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0"/>
            <a:ext cx="6552728" cy="707886"/>
          </a:xfrm>
          <a:prstGeom prst="rect">
            <a:avLst/>
          </a:prstGeom>
          <a:noFill/>
        </p:spPr>
        <p:txBody>
          <a:bodyPr wrap="square" rtlCol="0">
            <a:spAutoFit/>
          </a:bodyPr>
          <a:lstStyle/>
          <a:p>
            <a:pPr algn="ctr"/>
            <a:r>
              <a:rPr lang="ru-RU" sz="4000" b="1" dirty="0">
                <a:solidFill>
                  <a:srgbClr val="FF0000"/>
                </a:solidFill>
              </a:rPr>
              <a:t>Смоленск – город- герой</a:t>
            </a:r>
            <a:r>
              <a:rPr lang="ru-RU" dirty="0"/>
              <a:t> </a:t>
            </a:r>
          </a:p>
        </p:txBody>
      </p:sp>
      <p:sp>
        <p:nvSpPr>
          <p:cNvPr id="4" name="TextBox 3"/>
          <p:cNvSpPr txBox="1"/>
          <p:nvPr/>
        </p:nvSpPr>
        <p:spPr>
          <a:xfrm>
            <a:off x="3851920" y="692696"/>
            <a:ext cx="5292080" cy="2585323"/>
          </a:xfrm>
          <a:prstGeom prst="rect">
            <a:avLst/>
          </a:prstGeom>
          <a:noFill/>
        </p:spPr>
        <p:txBody>
          <a:bodyPr wrap="square" rtlCol="0">
            <a:spAutoFit/>
          </a:bodyPr>
          <a:lstStyle/>
          <a:p>
            <a:r>
              <a:rPr lang="ru-RU" dirty="0"/>
              <a:t>Фашистские самолёты появились над Смоленском на третий день войны, в ночь на 24 июня, а 29 июня они вели воздушную атаку ровно 6 часов. Центральные улицы лежали в руинах, дым и огонь высоко поднимались в небо. </a:t>
            </a:r>
            <a:r>
              <a:rPr lang="ru-RU" u="sng" dirty="0"/>
              <a:t>Смоленское сражение длилось с 10 июля по 10 сентября</a:t>
            </a:r>
            <a:r>
              <a:rPr lang="ru-RU" dirty="0"/>
              <a:t>, именно здесь дал трещину план молниеносной войны против России, поблек миф о непобедимости фашистской армии</a:t>
            </a:r>
            <a:r>
              <a:rPr lang="ru-RU" dirty="0" smtClean="0"/>
              <a:t>.</a:t>
            </a:r>
            <a:endParaRPr lang="ru-RU" dirty="0"/>
          </a:p>
        </p:txBody>
      </p:sp>
      <p:sp>
        <p:nvSpPr>
          <p:cNvPr id="5" name="TextBox 4"/>
          <p:cNvSpPr txBox="1"/>
          <p:nvPr/>
        </p:nvSpPr>
        <p:spPr>
          <a:xfrm>
            <a:off x="179512" y="3212976"/>
            <a:ext cx="8964488" cy="2934330"/>
          </a:xfrm>
          <a:prstGeom prst="rect">
            <a:avLst/>
          </a:prstGeom>
          <a:noFill/>
        </p:spPr>
        <p:txBody>
          <a:bodyPr wrap="square" rtlCol="0">
            <a:spAutoFit/>
          </a:bodyPr>
          <a:lstStyle/>
          <a:p>
            <a:r>
              <a:rPr lang="ru-RU" dirty="0" smtClean="0"/>
              <a:t> Гитлеровское командование впервые с начала Второй мировой войны отдало приказ перейти к обороне. Мы выиграли два месяца для подготовки резервных соединений и оборонных укреплений на Московском направлении. В ходе Смоленского сражения наши солдаты и офицеры проявили беззаветное мужество и героизм. Но, несмотря на это, Смоленск пал. Наступили черные дни немецкой оккупации. Фашисты расстреляли, сожгли, повесили, замучили, закопали живыми 135 тысяч мирных жителей и военнопленных. А 25 сентября 1943 года Смоленск был освобожден.</a:t>
            </a:r>
          </a:p>
          <a:p>
            <a:r>
              <a:rPr lang="ru-RU" dirty="0" smtClean="0"/>
              <a:t> 7 мая 1985 года, накануне 40-летия Победы, за мужество и стойкость защитников города, массовый героизм трудящихся в годы Великой войны Смоленску было присвоено звание «Город-Герой».</a:t>
            </a:r>
            <a:endParaRPr lang="ru-RU" dirty="0"/>
          </a:p>
        </p:txBody>
      </p:sp>
      <p:sp>
        <p:nvSpPr>
          <p:cNvPr id="26628" name="AutoShape 4" descr="Дата гиа в 201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0" name="AutoShape 6" descr="Дата гиа в 201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2" name="AutoShape 8" descr="Дата гиа в 20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4" name="AutoShape 10" descr="9 м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6" name="AutoShape 12" descr="9 м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37" name="Picture 13" descr="C:\Users\Жанна\Pictures\Смоленск.jpg"/>
          <p:cNvPicPr>
            <a:picLocks noChangeAspect="1" noChangeArrowheads="1"/>
          </p:cNvPicPr>
          <p:nvPr/>
        </p:nvPicPr>
        <p:blipFill>
          <a:blip r:embed="rId2" cstate="print"/>
          <a:srcRect/>
          <a:stretch>
            <a:fillRect/>
          </a:stretch>
        </p:blipFill>
        <p:spPr bwMode="auto">
          <a:xfrm>
            <a:off x="179512" y="908720"/>
            <a:ext cx="3600400" cy="209723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13" name="Таблица 12"/>
          <p:cNvGraphicFramePr>
            <a:graphicFrameLocks noGrp="1"/>
          </p:cNvGraphicFramePr>
          <p:nvPr/>
        </p:nvGraphicFramePr>
        <p:xfrm>
          <a:off x="179512" y="0"/>
          <a:ext cx="9144000" cy="10972226"/>
        </p:xfrm>
        <a:graphic>
          <a:graphicData uri="http://schemas.openxmlformats.org/drawingml/2006/table">
            <a:tbl>
              <a:tblPr/>
              <a:tblGrid>
                <a:gridCol w="3672408"/>
                <a:gridCol w="3096344"/>
                <a:gridCol w="2375248"/>
              </a:tblGrid>
              <a:tr h="10684042">
                <a:tc>
                  <a:txBody>
                    <a:bodyPr/>
                    <a:lstStyle/>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3"/>
                      </a:endParaRPr>
                    </a:p>
                    <a:p>
                      <a:pPr marL="0" marR="0" indent="0" algn="l" defTabSz="914400" rtl="0" eaLnBrk="1" fontAlgn="base" latinLnBrk="0" hangingPunct="1">
                        <a:lnSpc>
                          <a:spcPct val="115000"/>
                        </a:lnSpc>
                        <a:spcBef>
                          <a:spcPts val="0"/>
                        </a:spcBef>
                        <a:spcAft>
                          <a:spcPts val="0"/>
                        </a:spcAft>
                        <a:buClrTx/>
                        <a:buSzTx/>
                        <a:buFontTx/>
                        <a:buNone/>
                        <a:tabLst/>
                        <a:defRPr/>
                      </a:pPr>
                      <a:r>
                        <a:rPr lang="ru-RU" sz="2000" b="1" u="none" strike="noStrike" dirty="0" smtClean="0">
                          <a:solidFill>
                            <a:srgbClr val="664136"/>
                          </a:solidFill>
                          <a:latin typeface="Times New Roman" pitchFamily="18" charset="0"/>
                          <a:ea typeface="Times New Roman"/>
                          <a:cs typeface="Times New Roman" pitchFamily="18" charset="0"/>
                          <a:hlinkClick r:id="rId4"/>
                        </a:rPr>
                        <a:t>Архангельск</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3"/>
                        </a:rPr>
                        <a:t>Анапа</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5"/>
                        </a:rPr>
                        <a:t>Брянск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6"/>
                        </a:rPr>
                        <a:t>Владивосток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7"/>
                        </a:rPr>
                        <a:t>Воронеж</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8"/>
                        </a:rPr>
                        <a:t>Дмитров</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err="1">
                          <a:solidFill>
                            <a:srgbClr val="664136"/>
                          </a:solidFill>
                          <a:latin typeface="Times New Roman" pitchFamily="18" charset="0"/>
                          <a:ea typeface="Times New Roman"/>
                          <a:cs typeface="Times New Roman" pitchFamily="18" charset="0"/>
                          <a:hlinkClick r:id="rId9"/>
                        </a:rPr>
                        <a:t>Калач-на-Дону</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0"/>
                        </a:rPr>
                        <a:t>Колпино</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1"/>
                        </a:rPr>
                        <a:t>Ломоносов</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2"/>
                        </a:rPr>
                        <a:t>Малоярославец</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err="1">
                          <a:solidFill>
                            <a:srgbClr val="664136"/>
                          </a:solidFill>
                          <a:latin typeface="Times New Roman" pitchFamily="18" charset="0"/>
                          <a:ea typeface="Times New Roman"/>
                          <a:cs typeface="Times New Roman" pitchFamily="18" charset="0"/>
                          <a:hlinkClick r:id="rId13"/>
                        </a:rPr>
                        <a:t>Наро-Фоминск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4"/>
                        </a:rPr>
                        <a:t>Полярный</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15"/>
                        </a:rPr>
                        <a:t>Ростов-на-Дону</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16"/>
                        </a:rPr>
                        <a:t>Тверь</a:t>
                      </a:r>
                      <a:endParaRPr lang="ru-RU" sz="2000" b="1" u="none" strike="noStrike" dirty="0" smtClean="0">
                        <a:solidFill>
                          <a:srgbClr val="664136"/>
                        </a:solidFill>
                        <a:latin typeface="Times New Roman" pitchFamily="18" charset="0"/>
                        <a:ea typeface="Times New Roman"/>
                        <a:cs typeface="Times New Roman" pitchFamily="18" charset="0"/>
                      </a:endParaRPr>
                    </a:p>
                    <a:p>
                      <a:pPr marL="0" marR="0" indent="0" algn="l" defTabSz="914400" rtl="0" eaLnBrk="1" fontAlgn="base" latinLnBrk="0" hangingPunct="1">
                        <a:lnSpc>
                          <a:spcPct val="115000"/>
                        </a:lnSpc>
                        <a:spcBef>
                          <a:spcPts val="0"/>
                        </a:spcBef>
                        <a:spcAft>
                          <a:spcPts val="0"/>
                        </a:spcAft>
                        <a:buClrTx/>
                        <a:buSzTx/>
                        <a:buFontTx/>
                        <a:buNone/>
                        <a:tabLst/>
                        <a:defRPr/>
                      </a:pPr>
                      <a:r>
                        <a:rPr lang="ru-RU" sz="2000" b="1" u="none" strike="noStrike" dirty="0" smtClean="0">
                          <a:solidFill>
                            <a:srgbClr val="664136"/>
                          </a:solidFill>
                          <a:latin typeface="Times New Roman" pitchFamily="18" charset="0"/>
                          <a:ea typeface="Times New Roman"/>
                          <a:cs typeface="Times New Roman" pitchFamily="18" charset="0"/>
                          <a:hlinkClick r:id="rId17"/>
                        </a:rPr>
                        <a:t>Хабаровск</a:t>
                      </a:r>
                      <a:endParaRPr lang="ru-RU" sz="2000" b="1" u="none" strike="noStrike" dirty="0" smtClean="0">
                        <a:solidFill>
                          <a:srgbClr val="664136"/>
                        </a:solidFill>
                        <a:latin typeface="Times New Roman" pitchFamily="18" charset="0"/>
                        <a:ea typeface="Times New Roman"/>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18"/>
                        </a:rPr>
                        <a:t>Владикавказ</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19"/>
                        </a:rPr>
                        <a:t>Выборг</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0"/>
                        </a:rPr>
                        <a:t>Елец</a:t>
                      </a:r>
                      <a:endParaRPr lang="ru-RU" sz="2000" b="1" dirty="0" smtClean="0">
                        <a:latin typeface="Times New Roman" pitchFamily="18" charset="0"/>
                        <a:ea typeface="Calibri"/>
                        <a:cs typeface="Times New Roman" pitchFamily="18" charset="0"/>
                      </a:endParaRPr>
                    </a:p>
                    <a:p>
                      <a:pPr marL="0" marR="0" indent="0" algn="l" defTabSz="914400" rtl="0" eaLnBrk="1" fontAlgn="base" latinLnBrk="0" hangingPunct="1">
                        <a:lnSpc>
                          <a:spcPct val="115000"/>
                        </a:lnSpc>
                        <a:spcBef>
                          <a:spcPts val="0"/>
                        </a:spcBef>
                        <a:spcAft>
                          <a:spcPts val="0"/>
                        </a:spcAft>
                        <a:buClrTx/>
                        <a:buSzTx/>
                        <a:buFontTx/>
                        <a:buNone/>
                        <a:tabLst/>
                        <a:defRPr/>
                      </a:pPr>
                      <a:endParaRPr lang="ru-RU" sz="2000" b="1" dirty="0" smtClean="0">
                        <a:latin typeface="Times New Roman" pitchFamily="18" charset="0"/>
                        <a:ea typeface="Calibri"/>
                        <a:cs typeface="Times New Roman" pitchFamily="18" charset="0"/>
                      </a:endParaRPr>
                    </a:p>
                    <a:p>
                      <a:pPr fontAlgn="base">
                        <a:lnSpc>
                          <a:spcPct val="115000"/>
                        </a:lnSpc>
                        <a:spcAft>
                          <a:spcPts val="0"/>
                        </a:spcAft>
                      </a:pPr>
                      <a:endParaRPr lang="ru-RU" sz="2000" b="1" dirty="0">
                        <a:latin typeface="Times New Roman" pitchFamily="18" charset="0"/>
                        <a:ea typeface="Calibri"/>
                        <a:cs typeface="Times New Roman" pitchFamily="18" charset="0"/>
                      </a:endParaRPr>
                    </a:p>
                  </a:txBody>
                  <a:tcPr marL="0" marR="0" marT="0" marB="0">
                    <a:lnL>
                      <a:noFill/>
                    </a:lnL>
                    <a:lnR>
                      <a:noFill/>
                    </a:lnR>
                    <a:lnT>
                      <a:noFill/>
                    </a:lnT>
                    <a:lnB>
                      <a:noFill/>
                    </a:lnB>
                  </a:tcPr>
                </a:tc>
                <a:tc>
                  <a:txBody>
                    <a:bodyPr/>
                    <a:lstStyle/>
                    <a:p>
                      <a:pPr fontAlgn="base">
                        <a:lnSpc>
                          <a:spcPct val="115000"/>
                        </a:lnSpc>
                        <a:spcAft>
                          <a:spcPts val="0"/>
                        </a:spcAft>
                      </a:pPr>
                      <a:r>
                        <a:rPr lang="ru-RU" sz="3200" b="1" u="none" strike="noStrike" dirty="0" smtClean="0">
                          <a:solidFill>
                            <a:srgbClr val="664136"/>
                          </a:solidFill>
                          <a:latin typeface="Times New Roman" pitchFamily="18" charset="0"/>
                          <a:ea typeface="Times New Roman"/>
                          <a:cs typeface="Times New Roman" pitchFamily="18" charset="0"/>
                          <a:hlinkClick r:id="rId21"/>
                        </a:rPr>
                        <a:t>Ковров</a:t>
                      </a:r>
                      <a:endParaRPr lang="ru-RU" sz="32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2"/>
                        </a:rPr>
                        <a:t>(Владимирская область)</a:t>
                      </a: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2"/>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2"/>
                        </a:rPr>
                        <a:t>Кронштадт</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3"/>
                        </a:rPr>
                        <a:t>Луга</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4"/>
                        </a:rPr>
                        <a:t>Можайск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5"/>
                        </a:rPr>
                        <a:t>Орел</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6"/>
                        </a:rPr>
                        <a:t>Псков</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7"/>
                        </a:rPr>
                        <a:t>Старый </a:t>
                      </a:r>
                      <a:r>
                        <a:rPr lang="ru-RU" sz="2000" b="1" u="none" strike="noStrike" dirty="0">
                          <a:solidFill>
                            <a:srgbClr val="664136"/>
                          </a:solidFill>
                          <a:latin typeface="Times New Roman" pitchFamily="18" charset="0"/>
                          <a:ea typeface="Times New Roman"/>
                          <a:cs typeface="Times New Roman" pitchFamily="18" charset="0"/>
                          <a:hlinkClick r:id="rId27"/>
                        </a:rPr>
                        <a:t>Оскол</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28"/>
                        </a:rPr>
                        <a:t>Тихвин</a:t>
                      </a:r>
                      <a:endParaRPr lang="ru-RU" sz="2000" b="1" dirty="0">
                        <a:latin typeface="Times New Roman" pitchFamily="18" charset="0"/>
                        <a:ea typeface="Calibri"/>
                        <a:cs typeface="Times New Roman" pitchFamily="18" charset="0"/>
                      </a:endParaRPr>
                    </a:p>
                  </a:txBody>
                  <a:tcPr marL="0" marR="0" marT="0" marB="0">
                    <a:lnL>
                      <a:noFill/>
                    </a:lnL>
                    <a:lnR>
                      <a:noFill/>
                    </a:lnR>
                    <a:lnT>
                      <a:noFill/>
                    </a:lnT>
                    <a:lnB>
                      <a:noFill/>
                    </a:lnB>
                  </a:tcPr>
                </a:tc>
                <a:tc rowSpan="2">
                  <a:txBody>
                    <a:bodyPr/>
                    <a:lstStyle/>
                    <a:p>
                      <a:pPr fontAlgn="base">
                        <a:lnSpc>
                          <a:spcPct val="115000"/>
                        </a:lnSpc>
                        <a:spcAft>
                          <a:spcPts val="0"/>
                        </a:spcAft>
                      </a:pPr>
                      <a:endParaRPr lang="ru-RU" sz="2000" b="1" u="none" strike="noStrike" dirty="0" smtClean="0">
                        <a:solidFill>
                          <a:srgbClr val="664136"/>
                        </a:solidFill>
                        <a:latin typeface="Times New Roman" pitchFamily="18" charset="0"/>
                        <a:ea typeface="Times New Roman"/>
                        <a:cs typeface="Times New Roman" pitchFamily="18" charset="0"/>
                        <a:hlinkClick r:id="rId29"/>
                      </a:endParaRPr>
                    </a:p>
                    <a:p>
                      <a:pPr marL="0" marR="0" indent="0" algn="l" defTabSz="914400" rtl="0" eaLnBrk="1" fontAlgn="base" latinLnBrk="0" hangingPunct="1">
                        <a:lnSpc>
                          <a:spcPct val="115000"/>
                        </a:lnSpc>
                        <a:spcBef>
                          <a:spcPts val="0"/>
                        </a:spcBef>
                        <a:spcAft>
                          <a:spcPts val="0"/>
                        </a:spcAft>
                        <a:buClrTx/>
                        <a:buSzTx/>
                        <a:buFontTx/>
                        <a:buNone/>
                        <a:tabLst/>
                        <a:defRPr/>
                      </a:pPr>
                      <a:r>
                        <a:rPr lang="ru-RU" sz="2000" b="1" u="none" strike="noStrike" dirty="0" smtClean="0">
                          <a:solidFill>
                            <a:srgbClr val="664136"/>
                          </a:solidFill>
                          <a:latin typeface="Times New Roman" pitchFamily="18" charset="0"/>
                          <a:ea typeface="Times New Roman"/>
                          <a:cs typeface="Times New Roman" pitchFamily="18" charset="0"/>
                          <a:hlinkClick r:id="rId29"/>
                        </a:rPr>
                        <a:t>Белгород</a:t>
                      </a:r>
                      <a:endParaRPr lang="ru-RU" sz="2000" b="1" u="none" strike="noStrike" dirty="0" smtClean="0">
                        <a:solidFill>
                          <a:srgbClr val="664136"/>
                        </a:solidFill>
                        <a:latin typeface="Times New Roman" pitchFamily="18" charset="0"/>
                        <a:ea typeface="Times New Roman"/>
                        <a:cs typeface="Times New Roman" pitchFamily="18" charset="0"/>
                      </a:endParaRPr>
                    </a:p>
                    <a:p>
                      <a:pPr marL="0" marR="0" indent="0" algn="l" defTabSz="914400" rtl="0" eaLnBrk="1" fontAlgn="base" latinLnBrk="0" hangingPunct="1">
                        <a:lnSpc>
                          <a:spcPct val="115000"/>
                        </a:lnSpc>
                        <a:spcBef>
                          <a:spcPts val="0"/>
                        </a:spcBef>
                        <a:spcAft>
                          <a:spcPts val="0"/>
                        </a:spcAft>
                        <a:buClrTx/>
                        <a:buSzTx/>
                        <a:buFontTx/>
                        <a:buNone/>
                        <a:tabLst/>
                        <a:defRPr/>
                      </a:pPr>
                      <a:r>
                        <a:rPr lang="ru-RU" sz="2000" b="1" u="none" strike="noStrike" dirty="0" smtClean="0">
                          <a:solidFill>
                            <a:srgbClr val="664136"/>
                          </a:solidFill>
                          <a:latin typeface="Times New Roman" pitchFamily="18" charset="0"/>
                          <a:ea typeface="Times New Roman"/>
                          <a:cs typeface="Times New Roman" pitchFamily="18" charset="0"/>
                          <a:hlinkClick r:id="rId30"/>
                        </a:rPr>
                        <a:t>Великие Луки</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31"/>
                        </a:rPr>
                        <a:t>Великий </a:t>
                      </a:r>
                      <a:r>
                        <a:rPr lang="ru-RU" sz="2000" b="1" u="none" strike="noStrike" dirty="0">
                          <a:solidFill>
                            <a:srgbClr val="664136"/>
                          </a:solidFill>
                          <a:latin typeface="Times New Roman" pitchFamily="18" charset="0"/>
                          <a:ea typeface="Times New Roman"/>
                          <a:cs typeface="Times New Roman" pitchFamily="18" charset="0"/>
                          <a:hlinkClick r:id="rId31"/>
                        </a:rPr>
                        <a:t>Новгород</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2"/>
                        </a:rPr>
                        <a:t>Волоколамск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3"/>
                        </a:rPr>
                        <a:t>Вязьма</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4"/>
                        </a:rPr>
                        <a:t>Ельня</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5"/>
                        </a:rPr>
                        <a:t>Козельск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6"/>
                        </a:rPr>
                        <a:t>Курск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err="1">
                          <a:solidFill>
                            <a:srgbClr val="664136"/>
                          </a:solidFill>
                          <a:latin typeface="Times New Roman" pitchFamily="18" charset="0"/>
                          <a:ea typeface="Times New Roman"/>
                          <a:cs typeface="Times New Roman" pitchFamily="18" charset="0"/>
                          <a:hlinkClick r:id="rId37"/>
                        </a:rPr>
                        <a:t>Малгобек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8"/>
                        </a:rPr>
                        <a:t>Нальчик</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39"/>
                        </a:rPr>
                        <a:t>Петропавловск-Камчатский</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40"/>
                        </a:rPr>
                        <a:t>Ржев</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a:solidFill>
                            <a:srgbClr val="664136"/>
                          </a:solidFill>
                          <a:latin typeface="Times New Roman" pitchFamily="18" charset="0"/>
                          <a:ea typeface="Times New Roman"/>
                          <a:cs typeface="Times New Roman" pitchFamily="18" charset="0"/>
                          <a:hlinkClick r:id="rId41"/>
                        </a:rPr>
                        <a:t>Таганрог</a:t>
                      </a:r>
                      <a:endParaRPr lang="ru-RU" sz="2000" b="1" dirty="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42"/>
                        </a:rPr>
                        <a:t>Туапсе</a:t>
                      </a:r>
                      <a:endParaRPr lang="ru-RU" sz="2000" b="1" u="none" strike="noStrike" dirty="0" smtClean="0">
                        <a:solidFill>
                          <a:srgbClr val="664136"/>
                        </a:solidFill>
                        <a:latin typeface="Times New Roman" pitchFamily="18" charset="0"/>
                        <a:ea typeface="Times New Roman"/>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4"/>
                        </a:rPr>
                        <a:t>Архангельск</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r>
                        <a:rPr lang="ru-RU" sz="2000" b="1" u="none" strike="noStrike" dirty="0" smtClean="0">
                          <a:solidFill>
                            <a:srgbClr val="664136"/>
                          </a:solidFill>
                          <a:latin typeface="Times New Roman" pitchFamily="18" charset="0"/>
                          <a:ea typeface="Times New Roman"/>
                          <a:cs typeface="Times New Roman" pitchFamily="18" charset="0"/>
                          <a:hlinkClick r:id="rId30"/>
                        </a:rPr>
                        <a:t>Великие Луки</a:t>
                      </a:r>
                      <a:endParaRPr lang="ru-RU" sz="2000" b="1" dirty="0" smtClean="0">
                        <a:latin typeface="Times New Roman" pitchFamily="18" charset="0"/>
                        <a:ea typeface="Calibri"/>
                        <a:cs typeface="Times New Roman" pitchFamily="18" charset="0"/>
                      </a:endParaRPr>
                    </a:p>
                    <a:p>
                      <a:pPr fontAlgn="base">
                        <a:lnSpc>
                          <a:spcPct val="115000"/>
                        </a:lnSpc>
                        <a:spcAft>
                          <a:spcPts val="0"/>
                        </a:spcAft>
                      </a:pPr>
                      <a:endParaRPr lang="ru-RU" sz="2000" b="1" dirty="0">
                        <a:latin typeface="Times New Roman" pitchFamily="18" charset="0"/>
                        <a:ea typeface="Calibri"/>
                        <a:cs typeface="Times New Roman" pitchFamily="18" charset="0"/>
                      </a:endParaRPr>
                    </a:p>
                  </a:txBody>
                  <a:tcPr marL="0" marR="0" marT="0" marB="0">
                    <a:lnL>
                      <a:noFill/>
                    </a:lnL>
                    <a:lnR>
                      <a:noFill/>
                    </a:lnR>
                    <a:lnT>
                      <a:noFill/>
                    </a:lnT>
                    <a:lnB>
                      <a:noFill/>
                    </a:lnB>
                  </a:tcPr>
                </a:tc>
              </a:tr>
              <a:tr h="288184">
                <a:tc gridSpan="2">
                  <a:txBody>
                    <a:bodyPr/>
                    <a:lstStyle/>
                    <a:p>
                      <a:pPr fontAlgn="base">
                        <a:lnSpc>
                          <a:spcPts val="1365"/>
                        </a:lnSpc>
                        <a:spcAft>
                          <a:spcPts val="0"/>
                        </a:spcAft>
                      </a:pPr>
                      <a:r>
                        <a:rPr lang="ru-RU" sz="1400" u="none" strike="noStrike" dirty="0" smtClean="0">
                          <a:solidFill>
                            <a:srgbClr val="664136"/>
                          </a:solidFill>
                          <a:latin typeface="inherit"/>
                          <a:ea typeface="Times New Roman"/>
                          <a:cs typeface="Times New Roman"/>
                          <a:hlinkClick r:id="rId17"/>
                        </a:rPr>
                        <a:t>Хабаровск</a:t>
                      </a:r>
                      <a:endParaRPr lang="ru-RU" sz="1000" dirty="0">
                        <a:latin typeface="Calibri"/>
                        <a:ea typeface="Calibri"/>
                        <a:cs typeface="Times New Roman"/>
                      </a:endParaRPr>
                    </a:p>
                  </a:txBody>
                  <a:tcPr marL="0" marR="0" marT="0" marB="0">
                    <a:lnL>
                      <a:noFill/>
                    </a:lnL>
                    <a:lnR>
                      <a:noFill/>
                    </a:lnR>
                    <a:lnT>
                      <a:noFill/>
                    </a:lnT>
                    <a:lnB>
                      <a:noFill/>
                    </a:lnB>
                    <a:solidFill>
                      <a:srgbClr val="FCFBF7"/>
                    </a:solidFill>
                  </a:tcPr>
                </a:tc>
                <a:tc hMerge="1">
                  <a:txBody>
                    <a:bodyPr/>
                    <a:lstStyle/>
                    <a:p>
                      <a:pPr>
                        <a:lnSpc>
                          <a:spcPct val="115000"/>
                        </a:lnSpc>
                        <a:spcAft>
                          <a:spcPts val="0"/>
                        </a:spcAft>
                      </a:pPr>
                      <a:endParaRPr lang="ru-RU" sz="1000">
                        <a:latin typeface="Calibri"/>
                        <a:ea typeface="Calibri"/>
                        <a:cs typeface="Times New Roman"/>
                      </a:endParaRPr>
                    </a:p>
                  </a:txBody>
                  <a:tcPr marL="0" marR="0" marT="0" marB="0">
                    <a:lnL>
                      <a:noFill/>
                    </a:lnL>
                    <a:lnR>
                      <a:noFill/>
                    </a:lnR>
                    <a:lnT>
                      <a:noFill/>
                    </a:lnT>
                    <a:lnB>
                      <a:noFill/>
                    </a:lnB>
                    <a:solidFill>
                      <a:srgbClr val="FCFBF7"/>
                    </a:solidFill>
                  </a:tcPr>
                </a:tc>
                <a:tc vMerge="1">
                  <a:txBody>
                    <a:bodyPr/>
                    <a:lstStyle/>
                    <a:p>
                      <a:pPr>
                        <a:lnSpc>
                          <a:spcPct val="115000"/>
                        </a:lnSpc>
                      </a:pPr>
                      <a:endParaRPr lang="ru-RU" sz="1000" dirty="0">
                        <a:latin typeface="Calibri"/>
                        <a:ea typeface="Times New Roman"/>
                      </a:endParaRPr>
                    </a:p>
                  </a:txBody>
                  <a:tcPr marL="0" marR="0" marT="0" marB="0">
                    <a:lnL>
                      <a:noFill/>
                    </a:lnL>
                    <a:lnR>
                      <a:noFill/>
                    </a:lnR>
                    <a:lnT>
                      <a:noFill/>
                    </a:lnT>
                    <a:lnB>
                      <a:noFill/>
                    </a:lnB>
                  </a:tcPr>
                </a:tc>
              </a:tr>
            </a:tbl>
          </a:graphicData>
        </a:graphic>
      </p:graphicFrame>
      <p:graphicFrame>
        <p:nvGraphicFramePr>
          <p:cNvPr id="14" name="Таблица 13"/>
          <p:cNvGraphicFramePr>
            <a:graphicFrameLocks noGrp="1"/>
          </p:cNvGraphicFramePr>
          <p:nvPr/>
        </p:nvGraphicFramePr>
        <p:xfrm>
          <a:off x="35496" y="6850966"/>
          <a:ext cx="8559864" cy="365760"/>
        </p:xfrm>
        <a:graphic>
          <a:graphicData uri="http://schemas.openxmlformats.org/drawingml/2006/table">
            <a:tbl>
              <a:tblPr/>
              <a:tblGrid>
                <a:gridCol w="8559864"/>
              </a:tblGrid>
              <a:tr h="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9" name="TextBox 18"/>
          <p:cNvSpPr txBox="1"/>
          <p:nvPr/>
        </p:nvSpPr>
        <p:spPr>
          <a:xfrm>
            <a:off x="2411760" y="2780928"/>
            <a:ext cx="4392488" cy="1323439"/>
          </a:xfrm>
          <a:prstGeom prst="rect">
            <a:avLst/>
          </a:prstGeom>
          <a:noFill/>
          <a:ln cmpd="sng">
            <a:solidFill>
              <a:schemeClr val="tx1"/>
            </a:solidFill>
            <a:prstDash val="sysDot"/>
          </a:ln>
        </p:spPr>
        <p:txBody>
          <a:bodyPr wrap="square" rtlCol="0">
            <a:spAutoFit/>
          </a:bodyPr>
          <a:lstStyle/>
          <a:p>
            <a:pPr algn="ctr"/>
            <a:r>
              <a:rPr lang="ru-RU" sz="4000" b="1" dirty="0" smtClean="0">
                <a:solidFill>
                  <a:srgbClr val="FF0000"/>
                </a:solidFill>
              </a:rPr>
              <a:t>Города воинской славы</a:t>
            </a:r>
            <a:endParaRPr lang="ru-RU" sz="4000" b="1" dirty="0">
              <a:solidFill>
                <a:srgbClr val="FF0000"/>
              </a:solidFill>
            </a:endParaRPr>
          </a:p>
        </p:txBody>
      </p:sp>
      <p:pic>
        <p:nvPicPr>
          <p:cNvPr id="1026" name="Picture 2" descr="6_7.jpg"/>
          <p:cNvPicPr>
            <a:picLocks noChangeAspect="1" noChangeArrowheads="1"/>
          </p:cNvPicPr>
          <p:nvPr/>
        </p:nvPicPr>
        <p:blipFill>
          <a:blip r:embed="rId43" cstate="print"/>
          <a:srcRect/>
          <a:stretch>
            <a:fillRect/>
          </a:stretch>
        </p:blipFill>
        <p:spPr bwMode="auto">
          <a:xfrm>
            <a:off x="3131840" y="980728"/>
            <a:ext cx="3096344" cy="167819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74322s001.edusite.ru/images/p473_moskva1.jpg"/>
          <p:cNvPicPr>
            <a:picLocks noChangeAspect="1" noChangeArrowheads="1"/>
          </p:cNvPicPr>
          <p:nvPr/>
        </p:nvPicPr>
        <p:blipFill>
          <a:blip r:embed="rId2" cstate="print"/>
          <a:srcRect/>
          <a:stretch>
            <a:fillRect/>
          </a:stretch>
        </p:blipFill>
        <p:spPr bwMode="auto">
          <a:xfrm>
            <a:off x="179513" y="1124744"/>
            <a:ext cx="3336916" cy="2575864"/>
          </a:xfrm>
          <a:prstGeom prst="rect">
            <a:avLst/>
          </a:prstGeom>
          <a:noFill/>
        </p:spPr>
      </p:pic>
      <p:sp>
        <p:nvSpPr>
          <p:cNvPr id="3" name="TextBox 2"/>
          <p:cNvSpPr txBox="1"/>
          <p:nvPr/>
        </p:nvSpPr>
        <p:spPr>
          <a:xfrm>
            <a:off x="755576" y="0"/>
            <a:ext cx="7416824" cy="707886"/>
          </a:xfrm>
          <a:prstGeom prst="rect">
            <a:avLst/>
          </a:prstGeom>
          <a:noFill/>
        </p:spPr>
        <p:txBody>
          <a:bodyPr wrap="square" rtlCol="0">
            <a:spAutoFit/>
          </a:bodyPr>
          <a:lstStyle/>
          <a:p>
            <a:pPr algn="ctr"/>
            <a:r>
              <a:rPr lang="ru-RU" sz="4000" b="1" dirty="0">
                <a:solidFill>
                  <a:srgbClr val="FF0000"/>
                </a:solidFill>
              </a:rPr>
              <a:t> Москва – город - герой</a:t>
            </a:r>
          </a:p>
        </p:txBody>
      </p:sp>
      <p:sp>
        <p:nvSpPr>
          <p:cNvPr id="4" name="TextBox 3"/>
          <p:cNvSpPr txBox="1"/>
          <p:nvPr/>
        </p:nvSpPr>
        <p:spPr>
          <a:xfrm>
            <a:off x="3563888" y="620689"/>
            <a:ext cx="5184576" cy="4247317"/>
          </a:xfrm>
          <a:prstGeom prst="rect">
            <a:avLst/>
          </a:prstGeom>
          <a:noFill/>
        </p:spPr>
        <p:txBody>
          <a:bodyPr wrap="square" rtlCol="0">
            <a:spAutoFit/>
          </a:bodyPr>
          <a:lstStyle/>
          <a:p>
            <a:r>
              <a:rPr lang="ru-RU" dirty="0"/>
              <a:t>30 сентября 1941 г. фашистские генералы отдали приказ о наступлении на Москву. План своего наступления фашисты назвали «Тайфун».  Вот таким ураганом мечтали фашисты ворваться в Москву. Обойти ее с севера, с юга, схватить наши армии в огромные клещи и  уничтожить. Немецко-фашистская армия имела преимущество в танках, самолетах, артиллерии, пехоте. Началось одно из крупных сражений Великой Отечественной войны. Вся страна встала на защиту столицы. Руководил защитой Москвы командующий Западный фронтом, генерал армии Г.K. Жуков, впоследствии маршал, выдающийся полководец, герой Великой Отечественной войны.</a:t>
            </a:r>
          </a:p>
          <a:p>
            <a:r>
              <a:rPr lang="ru-RU" dirty="0"/>
              <a:t>      </a:t>
            </a:r>
          </a:p>
        </p:txBody>
      </p:sp>
      <p:sp>
        <p:nvSpPr>
          <p:cNvPr id="5" name="TextBox 4"/>
          <p:cNvSpPr txBox="1"/>
          <p:nvPr/>
        </p:nvSpPr>
        <p:spPr>
          <a:xfrm>
            <a:off x="0" y="4509120"/>
            <a:ext cx="9144000" cy="2308324"/>
          </a:xfrm>
          <a:prstGeom prst="rect">
            <a:avLst/>
          </a:prstGeom>
          <a:noFill/>
        </p:spPr>
        <p:txBody>
          <a:bodyPr wrap="square" rtlCol="0">
            <a:spAutoFit/>
          </a:bodyPr>
          <a:lstStyle/>
          <a:p>
            <a:r>
              <a:rPr lang="ru-RU" dirty="0" smtClean="0"/>
              <a:t>Гитлеровское командование поставило задачу: овладеть Москвой к 16 октября 1941 года. Но фашисты не смогли прорваться к Москве. Гигантское оборонительное сражение на подступах к столице выиграли наша армия и наш народ. И не просто выиграли. 5-6 декабря 1941 г.  началось контрнаступление наших войск.  </a:t>
            </a:r>
            <a:r>
              <a:rPr lang="ru-RU" dirty="0" err="1" smtClean="0"/>
              <a:t>Bраг</a:t>
            </a:r>
            <a:r>
              <a:rPr lang="ru-RU" dirty="0" smtClean="0"/>
              <a:t> был отброшен от столицы. В наступлении участвовали 75 вражеских дивизий, почти половина всех вооруженных сил противника. </a:t>
            </a:r>
            <a:r>
              <a:rPr lang="ru-RU" u="sng" dirty="0" smtClean="0"/>
              <a:t>Разгром немцев под</a:t>
            </a:r>
            <a:r>
              <a:rPr lang="ru-RU" dirty="0" smtClean="0"/>
              <a:t> </a:t>
            </a:r>
            <a:r>
              <a:rPr lang="ru-RU" u="sng" dirty="0" smtClean="0"/>
              <a:t>Москвой имел огромное значение</a:t>
            </a:r>
            <a:r>
              <a:rPr lang="ru-RU" dirty="0" smtClean="0"/>
              <a:t>.  На полях Подмосковья был развеян миф о непобедимости германской армии.</a:t>
            </a:r>
          </a:p>
          <a:p>
            <a:r>
              <a:rPr lang="ru-RU" dirty="0" smtClean="0"/>
              <a:t>      8 мая 1965 года Москве присвоено звание «Город-герой».</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0"/>
            <a:ext cx="6264696" cy="707886"/>
          </a:xfrm>
          <a:prstGeom prst="rect">
            <a:avLst/>
          </a:prstGeom>
          <a:noFill/>
        </p:spPr>
        <p:txBody>
          <a:bodyPr wrap="square" rtlCol="0">
            <a:spAutoFit/>
          </a:bodyPr>
          <a:lstStyle/>
          <a:p>
            <a:pPr algn="ctr"/>
            <a:r>
              <a:rPr lang="ru-RU" sz="4000" b="1" dirty="0">
                <a:solidFill>
                  <a:srgbClr val="FF0000"/>
                </a:solidFill>
              </a:rPr>
              <a:t>Минск – город - герой</a:t>
            </a:r>
            <a:endParaRPr lang="ru-RU" sz="4000" dirty="0">
              <a:solidFill>
                <a:srgbClr val="FF0000"/>
              </a:solidFill>
            </a:endParaRPr>
          </a:p>
        </p:txBody>
      </p:sp>
      <p:pic>
        <p:nvPicPr>
          <p:cNvPr id="2050" name="Picture 2" descr="http://74322s001.edusite.ru/images/p473_minsk.jpg"/>
          <p:cNvPicPr>
            <a:picLocks noChangeAspect="1" noChangeArrowheads="1"/>
          </p:cNvPicPr>
          <p:nvPr/>
        </p:nvPicPr>
        <p:blipFill>
          <a:blip r:embed="rId2" cstate="print"/>
          <a:srcRect/>
          <a:stretch>
            <a:fillRect/>
          </a:stretch>
        </p:blipFill>
        <p:spPr bwMode="auto">
          <a:xfrm>
            <a:off x="179512" y="980728"/>
            <a:ext cx="3809726" cy="2520280"/>
          </a:xfrm>
          <a:prstGeom prst="rect">
            <a:avLst/>
          </a:prstGeom>
          <a:noFill/>
        </p:spPr>
      </p:pic>
      <p:sp>
        <p:nvSpPr>
          <p:cNvPr id="7" name="TextBox 6"/>
          <p:cNvSpPr txBox="1"/>
          <p:nvPr/>
        </p:nvSpPr>
        <p:spPr>
          <a:xfrm>
            <a:off x="4211960" y="692696"/>
            <a:ext cx="4752528" cy="3416320"/>
          </a:xfrm>
          <a:prstGeom prst="rect">
            <a:avLst/>
          </a:prstGeom>
          <a:noFill/>
        </p:spPr>
        <p:txBody>
          <a:bodyPr wrap="square" rtlCol="0">
            <a:spAutoFit/>
          </a:bodyPr>
          <a:lstStyle/>
          <a:p>
            <a:r>
              <a:rPr lang="ru-RU" dirty="0"/>
              <a:t>В историю Великой Отечественной войны Белоруссия вошла как страна партизан, а её столица – как город-боец.</a:t>
            </a:r>
          </a:p>
          <a:p>
            <a:r>
              <a:rPr lang="ru-RU" dirty="0"/>
              <a:t>     В Минске накануне войны насчитывалось 239 тысяч жителей. 23 июня 1941 года после адской бомбардировки фашистской авиации, центр города был буквально стёрт с лица земли. Гитлеровцы рвались к столице Белоруссии, откуда открывался прямой путь на Москву. 28 июня 1941 г., преодолев упорное сопротивление советских войск, враг захватил город</a:t>
            </a:r>
            <a:r>
              <a:rPr lang="ru-RU" dirty="0" smtClean="0"/>
              <a:t>.</a:t>
            </a:r>
            <a:r>
              <a:rPr lang="ru-RU" dirty="0"/>
              <a:t> </a:t>
            </a:r>
          </a:p>
        </p:txBody>
      </p:sp>
      <p:sp>
        <p:nvSpPr>
          <p:cNvPr id="8" name="TextBox 7"/>
          <p:cNvSpPr txBox="1"/>
          <p:nvPr/>
        </p:nvSpPr>
        <p:spPr>
          <a:xfrm>
            <a:off x="179512" y="4077072"/>
            <a:ext cx="8784976" cy="2585323"/>
          </a:xfrm>
          <a:prstGeom prst="rect">
            <a:avLst/>
          </a:prstGeom>
          <a:noFill/>
        </p:spPr>
        <p:txBody>
          <a:bodyPr wrap="square" rtlCol="0">
            <a:spAutoFit/>
          </a:bodyPr>
          <a:lstStyle/>
          <a:p>
            <a:r>
              <a:rPr lang="ru-RU" dirty="0" smtClean="0"/>
              <a:t> В период трехлетней оккупации трудящиеся Минска вели героическую борьбу с захватчиками. В городе и области активно действовали подпольщики и партизаны. Минское подполье вело большую работу по созданию разведывательных и диверсионных групп и партизанских отрядов.</a:t>
            </a:r>
          </a:p>
          <a:p>
            <a:r>
              <a:rPr lang="ru-RU" dirty="0" smtClean="0"/>
              <a:t>      </a:t>
            </a:r>
            <a:r>
              <a:rPr lang="ru-RU" u="sng" dirty="0" smtClean="0"/>
              <a:t>3 июля 1944 года  Минск освободили. Здесь оказалась зажатой в огненном кольце стотысячная армия противника</a:t>
            </a:r>
            <a:r>
              <a:rPr lang="ru-RU" dirty="0" smtClean="0"/>
              <a:t>. Но какими страданиями, какими жертвами досталась свобода! Город был разрушен и сожжён на 83 процента. Из 32 довоенных предприятий сохранилось 19. За время войны погибло около 70 тысяч минчан.</a:t>
            </a:r>
          </a:p>
          <a:p>
            <a:r>
              <a:rPr lang="ru-RU" dirty="0" smtClean="0"/>
              <a:t>     26 июня 1974 г. Минску присвоено звание «Город-герой».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938992"/>
          </a:xfrm>
          <a:prstGeom prst="rect">
            <a:avLst/>
          </a:prstGeom>
          <a:noFill/>
        </p:spPr>
        <p:txBody>
          <a:bodyPr wrap="square" rtlCol="0">
            <a:spAutoFit/>
          </a:bodyPr>
          <a:lstStyle/>
          <a:p>
            <a:pPr algn="ctr"/>
            <a:r>
              <a:rPr lang="ru-RU" b="1" dirty="0"/>
              <a:t> </a:t>
            </a:r>
            <a:r>
              <a:rPr lang="ru-RU" sz="4000" b="1" dirty="0">
                <a:solidFill>
                  <a:srgbClr val="FF0000"/>
                </a:solidFill>
              </a:rPr>
              <a:t>Волгоград – город- </a:t>
            </a:r>
            <a:r>
              <a:rPr lang="ru-RU" sz="4000" b="1" dirty="0" smtClean="0">
                <a:solidFill>
                  <a:srgbClr val="FF0000"/>
                </a:solidFill>
              </a:rPr>
              <a:t>герой</a:t>
            </a:r>
          </a:p>
          <a:p>
            <a:pPr algn="ctr"/>
            <a:r>
              <a:rPr lang="ru-RU" sz="4000" b="1" dirty="0"/>
              <a:t> (до 10 ноября 1961 г. – Сталинград) </a:t>
            </a:r>
            <a:endParaRPr lang="ru-RU" sz="4000" b="1" dirty="0" smtClean="0">
              <a:solidFill>
                <a:srgbClr val="FF0000"/>
              </a:solidFill>
            </a:endParaRPr>
          </a:p>
          <a:p>
            <a:pPr algn="ctr"/>
            <a:endParaRPr lang="ru-RU" sz="4000" b="1" dirty="0">
              <a:solidFill>
                <a:srgbClr val="FF0000"/>
              </a:solidFill>
            </a:endParaRPr>
          </a:p>
        </p:txBody>
      </p:sp>
      <p:pic>
        <p:nvPicPr>
          <p:cNvPr id="1026" name="Picture 2" descr="http://74322s001.edusite.ru/images/volgograd.jpg"/>
          <p:cNvPicPr>
            <a:picLocks noChangeAspect="1" noChangeArrowheads="1"/>
          </p:cNvPicPr>
          <p:nvPr/>
        </p:nvPicPr>
        <p:blipFill>
          <a:blip r:embed="rId3" cstate="print"/>
          <a:srcRect/>
          <a:stretch>
            <a:fillRect/>
          </a:stretch>
        </p:blipFill>
        <p:spPr bwMode="auto">
          <a:xfrm>
            <a:off x="179512" y="1268761"/>
            <a:ext cx="3575396" cy="2376264"/>
          </a:xfrm>
          <a:prstGeom prst="rect">
            <a:avLst/>
          </a:prstGeom>
          <a:noFill/>
        </p:spPr>
      </p:pic>
      <p:sp>
        <p:nvSpPr>
          <p:cNvPr id="6" name="TextBox 5"/>
          <p:cNvSpPr txBox="1"/>
          <p:nvPr/>
        </p:nvSpPr>
        <p:spPr>
          <a:xfrm>
            <a:off x="3851920" y="1196752"/>
            <a:ext cx="5112568" cy="2862322"/>
          </a:xfrm>
          <a:prstGeom prst="rect">
            <a:avLst/>
          </a:prstGeom>
          <a:noFill/>
        </p:spPr>
        <p:txBody>
          <a:bodyPr wrap="square" rtlCol="0">
            <a:spAutoFit/>
          </a:bodyPr>
          <a:lstStyle/>
          <a:p>
            <a:r>
              <a:rPr lang="ru-RU" dirty="0"/>
              <a:t>Получив отпор под Москвой, фашистские войска летом 1942 года двинулись к реке Волге, к Сталинграду. Если бы им удалось захватить Сталинград, то над всем Советским Союзом нависла бы угроза разгрома. За рекой Волгой находились главные резервы Красной Армии. Попади они в руки фашистов – и лишилась бы она и танков, и самолётов, и снарядов – словом, всех резервов, накоп­ленных для дальнейших ударов по врагу</a:t>
            </a:r>
            <a:r>
              <a:rPr lang="ru-RU" dirty="0" smtClean="0"/>
              <a:t>.</a:t>
            </a:r>
            <a:endParaRPr lang="ru-RU" dirty="0"/>
          </a:p>
        </p:txBody>
      </p:sp>
      <p:sp>
        <p:nvSpPr>
          <p:cNvPr id="7" name="TextBox 6"/>
          <p:cNvSpPr txBox="1"/>
          <p:nvPr/>
        </p:nvSpPr>
        <p:spPr>
          <a:xfrm>
            <a:off x="0" y="3933056"/>
            <a:ext cx="9144000" cy="2862322"/>
          </a:xfrm>
          <a:prstGeom prst="rect">
            <a:avLst/>
          </a:prstGeom>
          <a:noFill/>
        </p:spPr>
        <p:txBody>
          <a:bodyPr wrap="square" rtlCol="0">
            <a:spAutoFit/>
          </a:bodyPr>
          <a:lstStyle/>
          <a:p>
            <a:r>
              <a:rPr lang="ru-RU" b="1" dirty="0" smtClean="0"/>
              <a:t>   «</a:t>
            </a:r>
            <a:r>
              <a:rPr lang="ru-RU" dirty="0" smtClean="0"/>
              <a:t>Волжской твердыней» назвали советские люди город Сталинград. Фашистским войскам удалось прорваться в город, шли ожесточённые бои за каждую городскую улицу, за каждый дом. Но советские солдаты останови­ли наступление фашистов. Наши генералы решили окру­жить гитлеровские войска, рвавшиеся к реке Волге. К началу зимних холодов 1942 года огромное количество фашистских солдат было окружено и попало в плен. Множество танков, самолётов, артиллерийских орудий было разбито меткими ударами советских войск. Это поражение фашистов было настолько страшным для них, что во всей Германии был объявлен многодневный траур. </a:t>
            </a:r>
            <a:r>
              <a:rPr lang="ru-RU" u="sng" dirty="0" smtClean="0"/>
              <a:t>Сталинградская битва (17 июля 1942 г. – 2 февраля 1943 г.)</a:t>
            </a:r>
            <a:r>
              <a:rPr lang="ru-RU" b="1" u="sng" dirty="0" smtClean="0"/>
              <a:t> </a:t>
            </a:r>
            <a:r>
              <a:rPr lang="ru-RU" u="sng" dirty="0" smtClean="0"/>
              <a:t>явилась 1-ой крупной победой Красной Армии в Великой Отечественной войне.</a:t>
            </a:r>
            <a:r>
              <a:rPr lang="ru-RU" dirty="0"/>
              <a:t> </a:t>
            </a:r>
            <a:r>
              <a:rPr lang="ru-RU" dirty="0" smtClean="0"/>
              <a:t> 8 мая 1965 г. Волгограду присвоено звание «Город-герой».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0"/>
            <a:ext cx="5688632" cy="707886"/>
          </a:xfrm>
          <a:prstGeom prst="rect">
            <a:avLst/>
          </a:prstGeom>
          <a:noFill/>
        </p:spPr>
        <p:txBody>
          <a:bodyPr wrap="square" rtlCol="0">
            <a:spAutoFit/>
          </a:bodyPr>
          <a:lstStyle/>
          <a:p>
            <a:pPr algn="ctr"/>
            <a:r>
              <a:rPr lang="ru-RU" sz="4000" b="1" dirty="0">
                <a:solidFill>
                  <a:srgbClr val="FF0000"/>
                </a:solidFill>
              </a:rPr>
              <a:t>Одесса – город- герой</a:t>
            </a:r>
            <a:r>
              <a:rPr lang="ru-RU" dirty="0"/>
              <a:t> </a:t>
            </a:r>
          </a:p>
        </p:txBody>
      </p:sp>
      <p:sp>
        <p:nvSpPr>
          <p:cNvPr id="4" name="TextBox 3"/>
          <p:cNvSpPr txBox="1"/>
          <p:nvPr/>
        </p:nvSpPr>
        <p:spPr>
          <a:xfrm>
            <a:off x="4067944" y="548680"/>
            <a:ext cx="5076056" cy="3693319"/>
          </a:xfrm>
          <a:prstGeom prst="rect">
            <a:avLst/>
          </a:prstGeom>
          <a:noFill/>
        </p:spPr>
        <p:txBody>
          <a:bodyPr wrap="square" rtlCol="0">
            <a:spAutoFit/>
          </a:bodyPr>
          <a:lstStyle/>
          <a:p>
            <a:r>
              <a:rPr lang="ru-RU" dirty="0"/>
              <a:t>С 5 августа 1941 г. Одесса стойко оборонялась 73 дня силами Приморской армии и Черноморского флота. Город был блокирован с суши превосходящими силами врага. 20 августа была сделана попытка штурма города. Наши войска и население Одессы мужественно защищали город и остановили фашистов в 10-14 км . Жители города (более 38 тыс.) переселились в катакомбы и держали оборону. В конце сентября Ставка Верховного Главнокомандования отдала приказ защиту города – 86 тыс. человек военных и 15 тыс. человек гражданского населения – скрытно от противника перевести для обороны Крыма</a:t>
            </a:r>
            <a:r>
              <a:rPr lang="ru-RU" dirty="0" smtClean="0"/>
              <a:t>.</a:t>
            </a:r>
            <a:endParaRPr lang="ru-RU" dirty="0"/>
          </a:p>
        </p:txBody>
      </p:sp>
      <p:sp>
        <p:nvSpPr>
          <p:cNvPr id="6" name="TextBox 5"/>
          <p:cNvSpPr txBox="1"/>
          <p:nvPr/>
        </p:nvSpPr>
        <p:spPr>
          <a:xfrm>
            <a:off x="179512" y="4221088"/>
            <a:ext cx="8937376" cy="2308324"/>
          </a:xfrm>
          <a:prstGeom prst="rect">
            <a:avLst/>
          </a:prstGeom>
          <a:noFill/>
        </p:spPr>
        <p:txBody>
          <a:bodyPr wrap="square" rtlCol="0">
            <a:spAutoFit/>
          </a:bodyPr>
          <a:lstStyle/>
          <a:p>
            <a:r>
              <a:rPr lang="ru-RU" dirty="0"/>
              <a:t>Когда фашистские передовые части ворвались в Одессу, началась партизанская война. Героическая 73-дневная оборона Одессы дала множество примеров беззаветного мужества. В условиях постоянной нехватки оружия и боеприпасов, воды и продовольствия воины и население города отважно </a:t>
            </a:r>
            <a:r>
              <a:rPr lang="ru-RU" dirty="0" smtClean="0"/>
              <a:t>сражались </a:t>
            </a:r>
            <a:r>
              <a:rPr lang="ru-RU" dirty="0"/>
              <a:t>с  фашистами. Было уничтожено свыше 5 тыс. оккупантов и спасено от угона в Германию 20 тыс. советских граждан. Советская армия освободила Одессу 10 апреля 1944 г.  За героическое сопротивление врагу в 1965 году Одесса получила почетное наименование «Город-герой».</a:t>
            </a:r>
          </a:p>
        </p:txBody>
      </p:sp>
      <p:pic>
        <p:nvPicPr>
          <p:cNvPr id="7172" name="Picture 4" descr="Вышивка картины идущий по воде"/>
          <p:cNvPicPr>
            <a:picLocks noChangeAspect="1" noChangeArrowheads="1"/>
          </p:cNvPicPr>
          <p:nvPr/>
        </p:nvPicPr>
        <p:blipFill>
          <a:blip r:embed="rId2" cstate="print"/>
          <a:srcRect/>
          <a:stretch>
            <a:fillRect/>
          </a:stretch>
        </p:blipFill>
        <p:spPr bwMode="auto">
          <a:xfrm>
            <a:off x="755576" y="692696"/>
            <a:ext cx="2592288" cy="346329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0"/>
            <a:ext cx="6336704" cy="707886"/>
          </a:xfrm>
          <a:prstGeom prst="rect">
            <a:avLst/>
          </a:prstGeom>
          <a:noFill/>
        </p:spPr>
        <p:txBody>
          <a:bodyPr wrap="square" rtlCol="0">
            <a:spAutoFit/>
          </a:bodyPr>
          <a:lstStyle/>
          <a:p>
            <a:pPr algn="ctr"/>
            <a:r>
              <a:rPr lang="ru-RU" sz="4000" b="1" dirty="0">
                <a:solidFill>
                  <a:srgbClr val="FF0000"/>
                </a:solidFill>
              </a:rPr>
              <a:t>Брестская крепость- герой</a:t>
            </a:r>
            <a:endParaRPr lang="ru-RU" sz="4000" dirty="0">
              <a:solidFill>
                <a:srgbClr val="FF0000"/>
              </a:solidFill>
            </a:endParaRPr>
          </a:p>
        </p:txBody>
      </p:sp>
      <p:pic>
        <p:nvPicPr>
          <p:cNvPr id="6146" name="Picture 2" descr="http://74322s001.edusite.ru/images/p473_brest1.jpg"/>
          <p:cNvPicPr>
            <a:picLocks noChangeAspect="1" noChangeArrowheads="1"/>
          </p:cNvPicPr>
          <p:nvPr/>
        </p:nvPicPr>
        <p:blipFill>
          <a:blip r:embed="rId2" cstate="print"/>
          <a:srcRect/>
          <a:stretch>
            <a:fillRect/>
          </a:stretch>
        </p:blipFill>
        <p:spPr bwMode="auto">
          <a:xfrm>
            <a:off x="179512" y="692696"/>
            <a:ext cx="3652150" cy="2736304"/>
          </a:xfrm>
          <a:prstGeom prst="rect">
            <a:avLst/>
          </a:prstGeom>
          <a:noFill/>
        </p:spPr>
      </p:pic>
      <p:sp>
        <p:nvSpPr>
          <p:cNvPr id="4" name="TextBox 3"/>
          <p:cNvSpPr txBox="1"/>
          <p:nvPr/>
        </p:nvSpPr>
        <p:spPr>
          <a:xfrm>
            <a:off x="3923928" y="548680"/>
            <a:ext cx="5220072" cy="3693319"/>
          </a:xfrm>
          <a:prstGeom prst="rect">
            <a:avLst/>
          </a:prstGeom>
          <a:noFill/>
        </p:spPr>
        <p:txBody>
          <a:bodyPr wrap="square" rtlCol="0">
            <a:spAutoFit/>
          </a:bodyPr>
          <a:lstStyle/>
          <a:p>
            <a:r>
              <a:rPr lang="ru-RU" dirty="0"/>
              <a:t>Навсегда в истории Великой Отечественной войны останется подвиг защитников Брестской крепости. Брестская крепость находилась у самой границы, и поэтому сразу оказалась на захваченной фашистами территории.</a:t>
            </a:r>
          </a:p>
          <a:p>
            <a:r>
              <a:rPr lang="ru-RU" dirty="0"/>
              <a:t>     В обороне крепости участвовали около 3,5 тыс. человек – представители более 30 наций и народностей. В первый же день войны фашистские захватчики атаковали её защитников – советских пограничников. Но те оказали яростное сопротивление. Крепость и её доблестные защитники оказались  в  глубоком тылу фашистских армий</a:t>
            </a:r>
            <a:r>
              <a:rPr lang="ru-RU" dirty="0" smtClean="0"/>
              <a:t>.</a:t>
            </a:r>
            <a:endParaRPr lang="ru-RU" dirty="0"/>
          </a:p>
        </p:txBody>
      </p:sp>
      <p:sp>
        <p:nvSpPr>
          <p:cNvPr id="5" name="TextBox 4"/>
          <p:cNvSpPr txBox="1"/>
          <p:nvPr/>
        </p:nvSpPr>
        <p:spPr>
          <a:xfrm>
            <a:off x="251520" y="4149080"/>
            <a:ext cx="8892480" cy="2308324"/>
          </a:xfrm>
          <a:prstGeom prst="rect">
            <a:avLst/>
          </a:prstGeom>
          <a:noFill/>
        </p:spPr>
        <p:txBody>
          <a:bodyPr wrap="square" rtlCol="0">
            <a:spAutoFit/>
          </a:bodyPr>
          <a:lstStyle/>
          <a:p>
            <a:r>
              <a:rPr lang="ru-RU" u="sng" dirty="0" smtClean="0"/>
              <a:t>Целый месяц сражались советские пограничники.</a:t>
            </a:r>
            <a:r>
              <a:rPr lang="ru-RU" dirty="0" smtClean="0"/>
              <a:t> Фашисты бомбили крепость с воздуха, с земли её осыпали снаряды вражеских армий. Но насмерть стояли славные пограничники до последнего солдата. «Умираю, но не сдаюсь. Прощай, Родина!» – написал на стене крепости штыком один из последних её защитников. Так и не покорились фашистам славные советские пограничники. Они сражались до последнего солдата. Долго ещё фашисты с опаской обходили развалины Брестской крепости, так и не сдавшейся врагу.</a:t>
            </a:r>
          </a:p>
          <a:p>
            <a:r>
              <a:rPr lang="ru-RU" dirty="0" smtClean="0"/>
              <a:t>     8 мая 1965 г. Брестской крепости присвоено звание «Крепость-герой».</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0"/>
            <a:ext cx="7704856" cy="707886"/>
          </a:xfrm>
          <a:prstGeom prst="rect">
            <a:avLst/>
          </a:prstGeom>
          <a:noFill/>
        </p:spPr>
        <p:txBody>
          <a:bodyPr wrap="square" rtlCol="0">
            <a:spAutoFit/>
          </a:bodyPr>
          <a:lstStyle/>
          <a:p>
            <a:pPr algn="ctr"/>
            <a:r>
              <a:rPr lang="ru-RU" sz="4000" b="1" dirty="0">
                <a:solidFill>
                  <a:srgbClr val="FF0000"/>
                </a:solidFill>
              </a:rPr>
              <a:t>Севастополь – город- герой</a:t>
            </a:r>
            <a:endParaRPr lang="ru-RU" sz="4000" dirty="0">
              <a:solidFill>
                <a:srgbClr val="FF0000"/>
              </a:solidFill>
            </a:endParaRPr>
          </a:p>
        </p:txBody>
      </p:sp>
      <p:pic>
        <p:nvPicPr>
          <p:cNvPr id="5122" name="Picture 2" descr="http://74322s001.edusite.ru/images/p473_sevastopal-.jpg"/>
          <p:cNvPicPr>
            <a:picLocks noChangeAspect="1" noChangeArrowheads="1"/>
          </p:cNvPicPr>
          <p:nvPr/>
        </p:nvPicPr>
        <p:blipFill>
          <a:blip r:embed="rId2" cstate="print"/>
          <a:srcRect/>
          <a:stretch>
            <a:fillRect/>
          </a:stretch>
        </p:blipFill>
        <p:spPr bwMode="auto">
          <a:xfrm>
            <a:off x="179512" y="620688"/>
            <a:ext cx="3744416" cy="2808312"/>
          </a:xfrm>
          <a:prstGeom prst="rect">
            <a:avLst/>
          </a:prstGeom>
          <a:noFill/>
        </p:spPr>
      </p:pic>
      <p:sp>
        <p:nvSpPr>
          <p:cNvPr id="4" name="TextBox 3"/>
          <p:cNvSpPr txBox="1"/>
          <p:nvPr/>
        </p:nvSpPr>
        <p:spPr>
          <a:xfrm>
            <a:off x="4067944" y="620688"/>
            <a:ext cx="5076056" cy="3139321"/>
          </a:xfrm>
          <a:prstGeom prst="rect">
            <a:avLst/>
          </a:prstGeom>
          <a:noFill/>
        </p:spPr>
        <p:txBody>
          <a:bodyPr wrap="square" rtlCol="0">
            <a:spAutoFit/>
          </a:bodyPr>
          <a:lstStyle/>
          <a:p>
            <a:endParaRPr lang="ru-RU" dirty="0" smtClean="0"/>
          </a:p>
          <a:p>
            <a:r>
              <a:rPr lang="ru-RU" dirty="0" smtClean="0"/>
              <a:t>Еще </a:t>
            </a:r>
            <a:r>
              <a:rPr lang="ru-RU" dirty="0"/>
              <a:t>одна славная страница Великой Отечественной – оборона главной базы советского Черноморского флота – Севастополя. Не привыкать было черноморским морякам отстаивать свой город.   B Крымскую войну 1853-1856 г.г. Севастополь выдержал 348 дней осады превосходящих сил  войск Англии, Франции, Турции и Сардинии.</a:t>
            </a:r>
          </a:p>
          <a:p>
            <a:r>
              <a:rPr lang="ru-RU" dirty="0"/>
              <a:t>    </a:t>
            </a:r>
          </a:p>
          <a:p>
            <a:endParaRPr lang="ru-RU" dirty="0"/>
          </a:p>
        </p:txBody>
      </p:sp>
      <p:sp>
        <p:nvSpPr>
          <p:cNvPr id="5" name="TextBox 4"/>
          <p:cNvSpPr txBox="1"/>
          <p:nvPr/>
        </p:nvSpPr>
        <p:spPr>
          <a:xfrm>
            <a:off x="179512" y="3501008"/>
            <a:ext cx="8964488" cy="3765327"/>
          </a:xfrm>
          <a:prstGeom prst="rect">
            <a:avLst/>
          </a:prstGeom>
          <a:noFill/>
        </p:spPr>
        <p:txBody>
          <a:bodyPr wrap="square" rtlCol="0">
            <a:spAutoFit/>
          </a:bodyPr>
          <a:lstStyle/>
          <a:p>
            <a:r>
              <a:rPr lang="ru-RU" dirty="0" smtClean="0"/>
              <a:t>  В Великую Отечественную войну Севастополь снова продемонстрировал всему миру величие духа и боевое мастерство черноморских моряков, офицеров и солдат Красной Армии и </a:t>
            </a:r>
            <a:r>
              <a:rPr lang="ru-RU" dirty="0" err="1" smtClean="0"/>
              <a:t>севастопольцев</a:t>
            </a:r>
            <a:r>
              <a:rPr lang="ru-RU" dirty="0" smtClean="0"/>
              <a:t>, грудью вставших на защиту города.</a:t>
            </a:r>
          </a:p>
          <a:p>
            <a:r>
              <a:rPr lang="ru-RU" dirty="0" smtClean="0"/>
              <a:t>     Война пришла в Севастополь в 3 часа утра 22 июня 1941 года. Именно тогда орудия Черноморской эскадры и зенитные батареи открыли огонь по фашистским самолетам, рвавшимся к городу. Грозной силой стал для гитлеровцев Черноморский флот. Корабли наносили мощные удары по вражеским объектам, надводные суда и подводные лодки доставляли в осажденный город боеприпасы и пополнение. Из города на кораблях было вывезено на Большую землю 30 тысяч раненых и 15 тысяч гражданского населения.</a:t>
            </a:r>
          </a:p>
          <a:p>
            <a:r>
              <a:rPr lang="ru-RU" dirty="0" smtClean="0"/>
              <a:t>     </a:t>
            </a:r>
            <a:r>
              <a:rPr lang="ru-RU" u="sng" dirty="0" smtClean="0"/>
              <a:t>Черноморский город сопротивлялся врагу 250 дней.</a:t>
            </a:r>
            <a:r>
              <a:rPr lang="ru-RU" dirty="0" smtClean="0"/>
              <a:t>  9 мая 1944 года советские войска мощным штурмом освободили Севастополь.</a:t>
            </a:r>
          </a:p>
          <a:p>
            <a:r>
              <a:rPr lang="ru-RU" dirty="0" smtClean="0"/>
              <a:t>     8 мая 1965 г. Севастополю присвоено звание «Город-герой».</a:t>
            </a:r>
          </a:p>
          <a:p>
            <a:r>
              <a:rPr lang="ru-RU" dirty="0" smtClean="0"/>
              <a:t>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0104" y="0"/>
            <a:ext cx="5400600" cy="707886"/>
          </a:xfrm>
          <a:prstGeom prst="rect">
            <a:avLst/>
          </a:prstGeom>
          <a:noFill/>
        </p:spPr>
        <p:txBody>
          <a:bodyPr wrap="square" rtlCol="0">
            <a:spAutoFit/>
          </a:bodyPr>
          <a:lstStyle/>
          <a:p>
            <a:pPr algn="ctr"/>
            <a:r>
              <a:rPr lang="ru-RU" sz="4000" b="1" dirty="0">
                <a:solidFill>
                  <a:srgbClr val="FF0000"/>
                </a:solidFill>
              </a:rPr>
              <a:t>Тула – город- герой </a:t>
            </a:r>
            <a:r>
              <a:rPr lang="ru-RU" dirty="0"/>
              <a:t> </a:t>
            </a:r>
          </a:p>
        </p:txBody>
      </p:sp>
      <p:sp>
        <p:nvSpPr>
          <p:cNvPr id="5" name="TextBox 4"/>
          <p:cNvSpPr txBox="1"/>
          <p:nvPr/>
        </p:nvSpPr>
        <p:spPr>
          <a:xfrm>
            <a:off x="3779912" y="692696"/>
            <a:ext cx="5364088" cy="3139321"/>
          </a:xfrm>
          <a:prstGeom prst="rect">
            <a:avLst/>
          </a:prstGeom>
          <a:noFill/>
        </p:spPr>
        <p:txBody>
          <a:bodyPr wrap="square" rtlCol="0">
            <a:spAutoFit/>
          </a:bodyPr>
          <a:lstStyle/>
          <a:p>
            <a:r>
              <a:rPr lang="ru-RU" dirty="0"/>
              <a:t>С самого начала войны Тула была форпостом Москвы. В конце октября 1941 г. танковые дивизии гитлеровцев начали атаку города, но захватить Тулу им не удалось. Тогда они обошли город с востока и юго-востока, но это не принесло им победы, наоборот, сдержало силы, направленные на захват Москвы. Воины и бойцы народного ополчения сделали Тулу неприступной крепостью для фашистов. Героическая оборона Тулы помогла защитить Москву, облегчила положение на Брянском </a:t>
            </a:r>
            <a:r>
              <a:rPr lang="ru-RU" dirty="0" smtClean="0"/>
              <a:t>фронте.</a:t>
            </a:r>
            <a:r>
              <a:rPr lang="ru-RU" dirty="0"/>
              <a:t> </a:t>
            </a:r>
          </a:p>
        </p:txBody>
      </p:sp>
      <p:sp>
        <p:nvSpPr>
          <p:cNvPr id="6" name="TextBox 5"/>
          <p:cNvSpPr txBox="1"/>
          <p:nvPr/>
        </p:nvSpPr>
        <p:spPr>
          <a:xfrm>
            <a:off x="251520" y="3717032"/>
            <a:ext cx="8892480" cy="3416320"/>
          </a:xfrm>
          <a:prstGeom prst="rect">
            <a:avLst/>
          </a:prstGeom>
          <a:noFill/>
        </p:spPr>
        <p:txBody>
          <a:bodyPr wrap="square" rtlCol="0">
            <a:spAutoFit/>
          </a:bodyPr>
          <a:lstStyle/>
          <a:p>
            <a:r>
              <a:rPr lang="ru-RU" dirty="0" smtClean="0"/>
              <a:t> В декабре 1941 г. войска Западного фронта разгромили ударную танковую группировку фашистов и ликвидировали угрозу Москве.</a:t>
            </a:r>
          </a:p>
          <a:p>
            <a:r>
              <a:rPr lang="ru-RU" b="1" dirty="0" smtClean="0"/>
              <a:t>        </a:t>
            </a:r>
            <a:r>
              <a:rPr lang="ru-RU" dirty="0" smtClean="0"/>
              <a:t>Не случайно Тулу справедливо называют арсеналом и щитом России.  С первых дней Великой Отечественной войны тульские оружейники единодушно поддержали лозунг «Все для фронта, все для победы». Слова туляков не расходились с делом. Так, если в июле 1941 г. завод дал фронту 88 000 самозарядных винтовок Токарева и 7 000 снайперских, то в августе - 100 тыс. винтовок Токарева и столько же снайперских. Оружейники не только самоотверженно трудились, но и храбро воевали. Более двух тысяч рабочих и служащих ушли на фронт, 27 из них стали Героями Советского Союза.</a:t>
            </a:r>
          </a:p>
          <a:p>
            <a:r>
              <a:rPr lang="ru-RU" dirty="0" smtClean="0"/>
              <a:t>       7 декабря 1976 г. Туле присвоено звание «Город-герой».</a:t>
            </a:r>
          </a:p>
          <a:p>
            <a:endParaRPr lang="ru-RU" dirty="0"/>
          </a:p>
        </p:txBody>
      </p:sp>
      <p:pic>
        <p:nvPicPr>
          <p:cNvPr id="4100" name="Picture 4" descr="ГОРОД - ГЕРОЙ ТУЛА"/>
          <p:cNvPicPr>
            <a:picLocks noChangeAspect="1" noChangeArrowheads="1"/>
          </p:cNvPicPr>
          <p:nvPr/>
        </p:nvPicPr>
        <p:blipFill>
          <a:blip r:embed="rId2" cstate="print"/>
          <a:srcRect/>
          <a:stretch>
            <a:fillRect/>
          </a:stretch>
        </p:blipFill>
        <p:spPr bwMode="auto">
          <a:xfrm>
            <a:off x="755576" y="692696"/>
            <a:ext cx="2448272" cy="299788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0"/>
            <a:ext cx="7920880" cy="707886"/>
          </a:xfrm>
          <a:prstGeom prst="rect">
            <a:avLst/>
          </a:prstGeom>
          <a:noFill/>
        </p:spPr>
        <p:txBody>
          <a:bodyPr wrap="square" rtlCol="0">
            <a:spAutoFit/>
          </a:bodyPr>
          <a:lstStyle/>
          <a:p>
            <a:pPr algn="ctr"/>
            <a:r>
              <a:rPr lang="ru-RU" sz="4000" b="1" dirty="0">
                <a:solidFill>
                  <a:srgbClr val="FF0000"/>
                </a:solidFill>
              </a:rPr>
              <a:t>Ленинград – город – герой</a:t>
            </a:r>
            <a:endParaRPr lang="ru-RU" sz="4000" dirty="0">
              <a:solidFill>
                <a:srgbClr val="FF0000"/>
              </a:solidFill>
            </a:endParaRPr>
          </a:p>
        </p:txBody>
      </p:sp>
      <p:sp>
        <p:nvSpPr>
          <p:cNvPr id="3074" name="AutoShape 2" descr="http://74322s001.edusite.ru/images/p473_leningra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74322s001.edusite.ru/images/p473_leningrad.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3995936" y="620688"/>
            <a:ext cx="5148064" cy="3416320"/>
          </a:xfrm>
          <a:prstGeom prst="rect">
            <a:avLst/>
          </a:prstGeom>
          <a:noFill/>
        </p:spPr>
        <p:txBody>
          <a:bodyPr wrap="square" rtlCol="0">
            <a:spAutoFit/>
          </a:bodyPr>
          <a:lstStyle/>
          <a:p>
            <a:r>
              <a:rPr lang="ru-RU" dirty="0"/>
              <a:t>Ленинград – ныне Санкт-Петербург. Дата присвоения звания – 8 мая 1965 года.</a:t>
            </a:r>
          </a:p>
          <a:p>
            <a:r>
              <a:rPr lang="ru-RU" dirty="0"/>
              <a:t>      Огромный героизм и стойкость ленинградцев проявились во время Великой Отечественной войны. </a:t>
            </a:r>
            <a:r>
              <a:rPr lang="ru-RU" u="sng" dirty="0"/>
              <a:t>Почти 900 дней и ночей в условиях полной блокады города жители не только удержали город, но и оказали огромную помощь фронту.</a:t>
            </a:r>
            <a:r>
              <a:rPr lang="ru-RU" dirty="0"/>
              <a:t> В результате встречного наступления Ленинградского и </a:t>
            </a:r>
            <a:r>
              <a:rPr lang="ru-RU" dirty="0" err="1"/>
              <a:t>Волховского</a:t>
            </a:r>
            <a:r>
              <a:rPr lang="ru-RU" dirty="0"/>
              <a:t> фронтов 18 января 1943 года блокадное кольцо было прорвано, но только 27 января 1944 года блокада города была полностью снята</a:t>
            </a:r>
            <a:r>
              <a:rPr lang="ru-RU" dirty="0" smtClean="0"/>
              <a:t>.</a:t>
            </a:r>
            <a:endParaRPr lang="ru-RU" dirty="0"/>
          </a:p>
        </p:txBody>
      </p:sp>
      <p:sp>
        <p:nvSpPr>
          <p:cNvPr id="7" name="TextBox 6"/>
          <p:cNvSpPr txBox="1"/>
          <p:nvPr/>
        </p:nvSpPr>
        <p:spPr>
          <a:xfrm>
            <a:off x="179512" y="3933056"/>
            <a:ext cx="8964488" cy="2657331"/>
          </a:xfrm>
          <a:prstGeom prst="rect">
            <a:avLst/>
          </a:prstGeom>
          <a:noFill/>
        </p:spPr>
        <p:txBody>
          <a:bodyPr wrap="square" rtlCol="0">
            <a:spAutoFit/>
          </a:bodyPr>
          <a:lstStyle/>
          <a:p>
            <a:r>
              <a:rPr lang="ru-RU" dirty="0" smtClean="0"/>
              <a:t> Гитлер собирался с ходу стереть город с лица земли, но профессиональная военная машина столкнулась с яростным сопротивлением ленинградцев. За период блокады по Ленинграду было выпущено около 150 тысяч снарядов и сброшено 102520 зажигательных и 4655 фугасных авиабомб. Из строя было выведено 840 промышленных предприятий, более 10 тысяч жилых зданий. За время блокады от голода умерло свыше 640 тысяч ленинградцев. Гитлеровцам не удалось захватить Ленинград ни с ходу, ни штурмом, ни осадой и измором.</a:t>
            </a:r>
          </a:p>
          <a:p>
            <a:r>
              <a:rPr lang="ru-RU" dirty="0" smtClean="0"/>
              <a:t>      8 мая 1965 г. Ленинграду присвоено звание «Город-герой».</a:t>
            </a:r>
          </a:p>
          <a:p>
            <a:endParaRPr lang="ru-RU" dirty="0"/>
          </a:p>
        </p:txBody>
      </p:sp>
      <p:pic>
        <p:nvPicPr>
          <p:cNvPr id="3080" name="Picture 8" descr="Презентация на тему город герой ленинград"/>
          <p:cNvPicPr>
            <a:picLocks noChangeAspect="1" noChangeArrowheads="1"/>
          </p:cNvPicPr>
          <p:nvPr/>
        </p:nvPicPr>
        <p:blipFill>
          <a:blip r:embed="rId2" cstate="print"/>
          <a:srcRect/>
          <a:stretch>
            <a:fillRect/>
          </a:stretch>
        </p:blipFill>
        <p:spPr bwMode="auto">
          <a:xfrm>
            <a:off x="179512" y="908720"/>
            <a:ext cx="3842368" cy="2880319"/>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733</Words>
  <Application>Microsoft Office PowerPoint</Application>
  <PresentationFormat>Экран (4:3)</PresentationFormat>
  <Paragraphs>127</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Жанна</dc:creator>
  <cp:lastModifiedBy>Жанна</cp:lastModifiedBy>
  <cp:revision>10</cp:revision>
  <dcterms:created xsi:type="dcterms:W3CDTF">2015-04-16T09:46:21Z</dcterms:created>
  <dcterms:modified xsi:type="dcterms:W3CDTF">2015-11-03T08:05:44Z</dcterms:modified>
</cp:coreProperties>
</file>